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3.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5"/>
  </p:notesMasterIdLst>
  <p:handoutMasterIdLst>
    <p:handoutMasterId r:id="rId27"/>
  </p:handoutMasterIdLst>
  <p:sldIdLst>
    <p:sldId id="261" r:id="rId4"/>
    <p:sldId id="266" r:id="rId6"/>
    <p:sldId id="417" r:id="rId7"/>
    <p:sldId id="419" r:id="rId8"/>
    <p:sldId id="429" r:id="rId9"/>
    <p:sldId id="421" r:id="rId10"/>
    <p:sldId id="430" r:id="rId11"/>
    <p:sldId id="431" r:id="rId12"/>
    <p:sldId id="432" r:id="rId13"/>
    <p:sldId id="423" r:id="rId14"/>
    <p:sldId id="422" r:id="rId15"/>
    <p:sldId id="424" r:id="rId16"/>
    <p:sldId id="425" r:id="rId17"/>
    <p:sldId id="428" r:id="rId18"/>
    <p:sldId id="426" r:id="rId19"/>
    <p:sldId id="433" r:id="rId20"/>
    <p:sldId id="301" r:id="rId21"/>
    <p:sldId id="305" r:id="rId22"/>
    <p:sldId id="413" r:id="rId23"/>
    <p:sldId id="306" r:id="rId24"/>
    <p:sldId id="404" r:id="rId25"/>
    <p:sldId id="328" r:id="rId26"/>
  </p:sldIdLst>
  <p:sldSz cx="12192000" cy="6858000"/>
  <p:notesSz cx="6858000" cy="9144000"/>
  <p:embeddedFontLst>
    <p:embeddedFont>
      <p:font typeface="黑体" charset="-122"/>
      <p:regular r:id="rId31"/>
    </p:embeddedFont>
    <p:embeddedFont>
      <p:font typeface="微软雅黑" charset="-122"/>
      <p:regular r:id="rId32"/>
    </p:embeddedFont>
    <p:embeddedFont>
      <p:font typeface="黑体" charset="0"/>
      <p:regular r:id="rId33"/>
    </p:embeddedFont>
    <p:embeddedFont>
      <p:font typeface="微软雅黑"/>
      <p:regular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00364A"/>
    <a:srgbClr val="41CEB2"/>
    <a:srgbClr val="C9C9C9"/>
    <a:srgbClr val="E9E9E9"/>
    <a:srgbClr val="3AB8A4"/>
    <a:srgbClr val="33A496"/>
    <a:srgbClr val="2C8E88"/>
    <a:srgbClr val="25797B"/>
    <a:srgbClr val="1E63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238.xml"/><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panose="00000500000000000000" charset="-122"/>
              </a:rPr>
            </a:fld>
            <a:endParaRPr lang="zh-CN" altLang="en-US">
              <a:latin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panose="00000500000000000000" charset="-122"/>
              </a:rPr>
            </a:fld>
            <a:endParaRPr lang="zh-CN" altLang="en-US">
              <a:latin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n-cs"/>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n-cs"/>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n-cs"/>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n-cs"/>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MiSans"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MiSans" panose="000005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MiSans" panose="000005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iSans" panose="0000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iSans" panose="0000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iSans" panose="0000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tags" Target="../tags/tag127.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image" Target="../media/image2.png"/><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image" Target="../media/image32.png"/><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image" Target="../media/image2.png"/><Relationship Id="rId3" Type="http://schemas.openxmlformats.org/officeDocument/2006/relationships/tags" Target="../tags/tag178.xml"/><Relationship Id="rId2" Type="http://schemas.openxmlformats.org/officeDocument/2006/relationships/tags" Target="../tags/tag177.xml"/><Relationship Id="rId11" Type="http://schemas.openxmlformats.org/officeDocument/2006/relationships/slideLayout" Target="../slideLayouts/slideLayout12.xml"/><Relationship Id="rId10" Type="http://schemas.openxmlformats.org/officeDocument/2006/relationships/tags" Target="../tags/tag183.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image" Target="../media/image34.png"/><Relationship Id="rId7" Type="http://schemas.openxmlformats.org/officeDocument/2006/relationships/tags" Target="../tags/tag187.xml"/><Relationship Id="rId6" Type="http://schemas.openxmlformats.org/officeDocument/2006/relationships/image" Target="../media/image33.png"/><Relationship Id="rId5" Type="http://schemas.openxmlformats.org/officeDocument/2006/relationships/tags" Target="../tags/tag186.xml"/><Relationship Id="rId4" Type="http://schemas.openxmlformats.org/officeDocument/2006/relationships/image" Target="../media/image2.png"/><Relationship Id="rId3" Type="http://schemas.openxmlformats.org/officeDocument/2006/relationships/tags" Target="../tags/tag185.xml"/><Relationship Id="rId2" Type="http://schemas.openxmlformats.org/officeDocument/2006/relationships/tags" Target="../tags/tag184.xml"/><Relationship Id="rId14" Type="http://schemas.openxmlformats.org/officeDocument/2006/relationships/slideLayout" Target="../slideLayouts/slideLayout1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image" Target="../media/image35.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195.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tags" Target="../tags/tag194.xml"/><Relationship Id="rId4" Type="http://schemas.openxmlformats.org/officeDocument/2006/relationships/image" Target="../media/image2.png"/><Relationship Id="rId3" Type="http://schemas.openxmlformats.org/officeDocument/2006/relationships/tags" Target="../tags/tag193.xml"/><Relationship Id="rId2" Type="http://schemas.openxmlformats.org/officeDocument/2006/relationships/tags" Target="../tags/tag192.xml"/><Relationship Id="rId12" Type="http://schemas.openxmlformats.org/officeDocument/2006/relationships/slideLayout" Target="../slideLayouts/slideLayout12.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202.xml"/><Relationship Id="rId7" Type="http://schemas.openxmlformats.org/officeDocument/2006/relationships/image" Target="../media/image39.png"/><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media/image2.png"/><Relationship Id="rId3" Type="http://schemas.openxmlformats.org/officeDocument/2006/relationships/tags" Target="../tags/tag199.xml"/><Relationship Id="rId2" Type="http://schemas.openxmlformats.org/officeDocument/2006/relationships/tags" Target="../tags/tag198.xml"/><Relationship Id="rId16" Type="http://schemas.openxmlformats.org/officeDocument/2006/relationships/slideLayout" Target="../slideLayouts/slideLayout12.xml"/><Relationship Id="rId15" Type="http://schemas.openxmlformats.org/officeDocument/2006/relationships/tags" Target="../tags/tag205.xml"/><Relationship Id="rId14" Type="http://schemas.openxmlformats.org/officeDocument/2006/relationships/tags" Target="../tags/tag204.xml"/><Relationship Id="rId13" Type="http://schemas.openxmlformats.org/officeDocument/2006/relationships/image" Target="../media/image43.png"/><Relationship Id="rId12" Type="http://schemas.openxmlformats.org/officeDocument/2006/relationships/tags" Target="../tags/tag203.xml"/><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image" Target="../media/image44.png"/><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image" Target="../media/image2.png"/><Relationship Id="rId3" Type="http://schemas.openxmlformats.org/officeDocument/2006/relationships/tags" Target="../tags/tag207.xml"/><Relationship Id="rId2" Type="http://schemas.openxmlformats.org/officeDocument/2006/relationships/tags" Target="../tags/tag206.xml"/><Relationship Id="rId10" Type="http://schemas.openxmlformats.org/officeDocument/2006/relationships/slideLayout" Target="../slideLayouts/slideLayout1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15.xml"/><Relationship Id="rId6" Type="http://schemas.openxmlformats.org/officeDocument/2006/relationships/image" Target="../media/image45.png"/><Relationship Id="rId5" Type="http://schemas.openxmlformats.org/officeDocument/2006/relationships/tags" Target="../tags/tag214.xml"/><Relationship Id="rId4" Type="http://schemas.openxmlformats.org/officeDocument/2006/relationships/image" Target="../media/image2.png"/><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image" Target="../media/image2.pn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image" Target="../media/image2.png"/><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26.xml"/><Relationship Id="rId4" Type="http://schemas.openxmlformats.org/officeDocument/2006/relationships/image" Target="../media/image2.png"/><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9" Type="http://schemas.openxmlformats.org/officeDocument/2006/relationships/notesSlide" Target="../notesSlides/notesSlide2.xml"/><Relationship Id="rId18" Type="http://schemas.openxmlformats.org/officeDocument/2006/relationships/slideLayout" Target="../slideLayouts/slideLayout12.xml"/><Relationship Id="rId17" Type="http://schemas.openxmlformats.org/officeDocument/2006/relationships/tags" Target="../tags/tag141.xml"/><Relationship Id="rId16" Type="http://schemas.openxmlformats.org/officeDocument/2006/relationships/image" Target="../media/image3.svg"/><Relationship Id="rId15" Type="http://schemas.openxmlformats.org/officeDocument/2006/relationships/image" Target="../media/image2.png"/><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230.xml"/><Relationship Id="rId5" Type="http://schemas.openxmlformats.org/officeDocument/2006/relationships/image" Target="../media/image2.png"/><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33.xml"/><Relationship Id="rId4" Type="http://schemas.openxmlformats.org/officeDocument/2006/relationships/image" Target="../media/image2.png"/><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237.xml"/><Relationship Id="rId5" Type="http://schemas.openxmlformats.org/officeDocument/2006/relationships/image" Target="../media/image2.png"/><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2.png"/><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tags" Target="../tags/tag147.xml"/><Relationship Id="rId2" Type="http://schemas.openxmlformats.org/officeDocument/2006/relationships/tags" Target="../tags/tag146.xml"/><Relationship Id="rId16" Type="http://schemas.openxmlformats.org/officeDocument/2006/relationships/notesSlide" Target="../notesSlides/notesSlide3.xml"/><Relationship Id="rId15" Type="http://schemas.openxmlformats.org/officeDocument/2006/relationships/slideLayout" Target="../slideLayouts/slideLayout12.xml"/><Relationship Id="rId14" Type="http://schemas.openxmlformats.org/officeDocument/2006/relationships/tags" Target="../tags/tag148.xml"/><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0.svg"/><Relationship Id="rId10" Type="http://schemas.openxmlformats.org/officeDocument/2006/relationships/image" Target="../media/image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3" Type="http://schemas.openxmlformats.org/officeDocument/2006/relationships/tags" Target="../tags/tag150.xml"/><Relationship Id="rId2" Type="http://schemas.openxmlformats.org/officeDocument/2006/relationships/tags" Target="../tags/tag149.xml"/><Relationship Id="rId18" Type="http://schemas.openxmlformats.org/officeDocument/2006/relationships/slideLayout" Target="../slideLayouts/slideLayout12.xml"/><Relationship Id="rId17" Type="http://schemas.openxmlformats.org/officeDocument/2006/relationships/tags" Target="../tags/tag151.xml"/><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155.xml"/><Relationship Id="rId6" Type="http://schemas.openxmlformats.org/officeDocument/2006/relationships/image" Target="../media/image25.png"/><Relationship Id="rId5" Type="http://schemas.openxmlformats.org/officeDocument/2006/relationships/tags" Target="../tags/tag154.xml"/><Relationship Id="rId4" Type="http://schemas.openxmlformats.org/officeDocument/2006/relationships/image" Target="../media/image2.png"/><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159.xml"/><Relationship Id="rId7" Type="http://schemas.openxmlformats.org/officeDocument/2006/relationships/image" Target="../media/image27.jpeg"/><Relationship Id="rId6" Type="http://schemas.openxmlformats.org/officeDocument/2006/relationships/image" Target="../media/image26.png"/><Relationship Id="rId5" Type="http://schemas.openxmlformats.org/officeDocument/2006/relationships/tags" Target="../tags/tag158.xml"/><Relationship Id="rId4" Type="http://schemas.openxmlformats.org/officeDocument/2006/relationships/image" Target="../media/image2.png"/><Relationship Id="rId3" Type="http://schemas.openxmlformats.org/officeDocument/2006/relationships/tags" Target="../tags/tag157.xml"/><Relationship Id="rId2" Type="http://schemas.openxmlformats.org/officeDocument/2006/relationships/tags" Target="../tags/tag156.xml"/><Relationship Id="rId12" Type="http://schemas.openxmlformats.org/officeDocument/2006/relationships/slideLayout" Target="../slideLayouts/slideLayout1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image" Target="../media/image29.png"/><Relationship Id="rId5" Type="http://schemas.openxmlformats.org/officeDocument/2006/relationships/tags" Target="../tags/tag164.xml"/><Relationship Id="rId4" Type="http://schemas.openxmlformats.org/officeDocument/2006/relationships/image" Target="../media/image2.png"/><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jpeg"/><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image" Target="../media/image2.png"/><Relationship Id="rId3" Type="http://schemas.openxmlformats.org/officeDocument/2006/relationships/tags" Target="../tags/tag168.xml"/><Relationship Id="rId2" Type="http://schemas.openxmlformats.org/officeDocument/2006/relationships/tags" Target="../tags/tag167.xml"/><Relationship Id="rId11" Type="http://schemas.openxmlformats.org/officeDocument/2006/relationships/slideLayout" Target="../slideLayouts/slideLayout12.xml"/><Relationship Id="rId10" Type="http://schemas.openxmlformats.org/officeDocument/2006/relationships/tags" Target="../tags/tag17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stretch>
            <a:fillRect/>
          </a:stretch>
        </p:blipFill>
        <p:spPr>
          <a:xfrm>
            <a:off x="0" y="0"/>
            <a:ext cx="12192000" cy="6856095"/>
          </a:xfrm>
          <a:prstGeom prst="rect">
            <a:avLst/>
          </a:prstGeom>
        </p:spPr>
      </p:pic>
      <p:sp>
        <p:nvSpPr>
          <p:cNvPr id="3" name="矩形 2"/>
          <p:cNvSpPr/>
          <p:nvPr/>
        </p:nvSpPr>
        <p:spPr>
          <a:xfrm>
            <a:off x="0" y="1270"/>
            <a:ext cx="12192635" cy="6856730"/>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1141730" y="3902710"/>
            <a:ext cx="5535295" cy="151130"/>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MiSans" panose="00000500000000000000" charset="-122"/>
              <a:ea typeface="MiSans" panose="00000500000000000000" charset="-122"/>
              <a:cs typeface="MiSans" panose="00000500000000000000" charset="-122"/>
              <a:sym typeface="+mn-ea"/>
            </a:endParaRPr>
          </a:p>
        </p:txBody>
      </p:sp>
      <p:sp>
        <p:nvSpPr>
          <p:cNvPr id="46" name="文本框 45"/>
          <p:cNvSpPr txBox="1"/>
          <p:nvPr/>
        </p:nvSpPr>
        <p:spPr>
          <a:xfrm>
            <a:off x="1070610" y="2831148"/>
            <a:ext cx="9768205" cy="1337945"/>
          </a:xfrm>
          <a:prstGeom prst="rect">
            <a:avLst/>
          </a:prstGeom>
          <a:noFill/>
        </p:spPr>
        <p:txBody>
          <a:bodyPr wrap="square" rtlCol="0" anchor="ctr" anchorCtr="0">
            <a:spAutoFit/>
          </a:bodyPr>
          <a:p>
            <a:pPr fontAlgn="ctr">
              <a:lnSpc>
                <a:spcPct val="150000"/>
              </a:lnSpc>
            </a:pPr>
            <a:r>
              <a:rPr lang="zh-CN" altLang="en-US" sz="5400" spc="300">
                <a:solidFill>
                  <a:srgbClr val="E9E9E9">
                    <a:alpha val="92000"/>
                  </a:srgbClr>
                </a:solidFill>
                <a:uFillTx/>
                <a:latin typeface="黑体" charset="-122"/>
                <a:ea typeface="黑体" charset="-122"/>
                <a:cs typeface="MiSans Bold" panose="00000800000000000000" charset="-122"/>
              </a:rPr>
              <a:t>波动你的心弦</a:t>
            </a:r>
            <a:endParaRPr lang="zh-CN" altLang="en-US" sz="5400" spc="300">
              <a:solidFill>
                <a:srgbClr val="E9E9E9">
                  <a:alpha val="92000"/>
                </a:srgbClr>
              </a:solidFill>
              <a:uFillTx/>
              <a:latin typeface="黑体" charset="-122"/>
              <a:ea typeface="黑体" charset="-122"/>
              <a:cs typeface="MiSans Bold" panose="00000800000000000000" charset="-122"/>
            </a:endParaRPr>
          </a:p>
        </p:txBody>
      </p:sp>
      <p:sp>
        <p:nvSpPr>
          <p:cNvPr id="47" name="文本框 46"/>
          <p:cNvSpPr txBox="1"/>
          <p:nvPr/>
        </p:nvSpPr>
        <p:spPr>
          <a:xfrm>
            <a:off x="1158875" y="4169093"/>
            <a:ext cx="7193915" cy="922020"/>
          </a:xfrm>
          <a:prstGeom prst="rect">
            <a:avLst/>
          </a:prstGeom>
          <a:noFill/>
        </p:spPr>
        <p:txBody>
          <a:bodyPr wrap="square" rtlCol="0" anchor="ctr" anchorCtr="0">
            <a:spAutoFit/>
          </a:bodyPr>
          <a:p>
            <a:pPr fontAlgn="ctr">
              <a:lnSpc>
                <a:spcPct val="150000"/>
              </a:lnSpc>
            </a:pPr>
            <a:r>
              <a:rPr lang="zh-CN" altLang="en-US">
                <a:solidFill>
                  <a:schemeClr val="accent6"/>
                </a:solidFill>
                <a:latin typeface="黑体" charset="-122"/>
                <a:ea typeface="黑体" charset="-122"/>
                <a:cs typeface="黑体" charset="-122"/>
              </a:rPr>
              <a:t>第</a:t>
            </a:r>
            <a:r>
              <a:rPr lang="en-US" altLang="zh-CN">
                <a:solidFill>
                  <a:schemeClr val="accent6"/>
                </a:solidFill>
                <a:latin typeface="黑体" charset="-122"/>
                <a:ea typeface="黑体" charset="-122"/>
                <a:cs typeface="黑体" charset="-122"/>
              </a:rPr>
              <a:t>9</a:t>
            </a:r>
            <a:r>
              <a:rPr lang="zh-CN" altLang="en-US">
                <a:solidFill>
                  <a:schemeClr val="accent6"/>
                </a:solidFill>
                <a:latin typeface="黑体" charset="-122"/>
                <a:ea typeface="黑体" charset="-122"/>
                <a:cs typeface="黑体" charset="-122"/>
              </a:rPr>
              <a:t>小组</a:t>
            </a:r>
            <a:endParaRPr lang="zh-CN" altLang="en-US">
              <a:solidFill>
                <a:schemeClr val="accent6"/>
              </a:solidFill>
              <a:latin typeface="黑体" charset="-122"/>
              <a:ea typeface="黑体" charset="-122"/>
              <a:cs typeface="黑体" charset="-122"/>
            </a:endParaRPr>
          </a:p>
          <a:p>
            <a:pPr fontAlgn="ctr">
              <a:lnSpc>
                <a:spcPct val="150000"/>
              </a:lnSpc>
            </a:pPr>
            <a:r>
              <a:rPr lang="zh-CN" altLang="en-US">
                <a:solidFill>
                  <a:schemeClr val="accent6"/>
                </a:solidFill>
                <a:latin typeface="黑体" charset="-122"/>
                <a:ea typeface="黑体" charset="-122"/>
                <a:cs typeface="黑体" charset="-122"/>
              </a:rPr>
              <a:t>组员：杨滕超</a:t>
            </a:r>
            <a:r>
              <a:rPr lang="en-US" altLang="zh-CN">
                <a:solidFill>
                  <a:schemeClr val="accent6"/>
                </a:solidFill>
                <a:latin typeface="黑体" charset="-122"/>
                <a:ea typeface="黑体" charset="-122"/>
                <a:cs typeface="黑体" charset="-122"/>
              </a:rPr>
              <a:t> </a:t>
            </a:r>
            <a:r>
              <a:rPr lang="zh-CN" altLang="en-US">
                <a:solidFill>
                  <a:schemeClr val="accent6"/>
                </a:solidFill>
                <a:latin typeface="黑体" charset="-122"/>
                <a:ea typeface="黑体" charset="-122"/>
                <a:cs typeface="黑体" charset="-122"/>
              </a:rPr>
              <a:t>储岱泽</a:t>
            </a:r>
            <a:r>
              <a:rPr lang="en-US" altLang="zh-CN">
                <a:solidFill>
                  <a:schemeClr val="accent6"/>
                </a:solidFill>
                <a:latin typeface="黑体" charset="-122"/>
                <a:ea typeface="黑体" charset="-122"/>
                <a:cs typeface="黑体" charset="-122"/>
              </a:rPr>
              <a:t> </a:t>
            </a:r>
            <a:r>
              <a:rPr lang="zh-CN" altLang="en-US">
                <a:solidFill>
                  <a:schemeClr val="accent6"/>
                </a:solidFill>
                <a:latin typeface="黑体" charset="-122"/>
                <a:ea typeface="黑体" charset="-122"/>
                <a:cs typeface="黑体" charset="-122"/>
              </a:rPr>
              <a:t>苏家铭</a:t>
            </a:r>
            <a:r>
              <a:rPr lang="en-US" altLang="zh-CN">
                <a:solidFill>
                  <a:schemeClr val="accent6"/>
                </a:solidFill>
                <a:latin typeface="黑体" charset="-122"/>
                <a:ea typeface="黑体" charset="-122"/>
                <a:cs typeface="黑体" charset="-122"/>
              </a:rPr>
              <a:t> </a:t>
            </a:r>
            <a:r>
              <a:rPr lang="zh-CN" altLang="en-US">
                <a:solidFill>
                  <a:schemeClr val="accent6"/>
                </a:solidFill>
                <a:latin typeface="黑体" charset="-122"/>
                <a:ea typeface="黑体" charset="-122"/>
                <a:cs typeface="黑体" charset="-122"/>
              </a:rPr>
              <a:t>莫益萌</a:t>
            </a:r>
            <a:r>
              <a:rPr lang="en-US" altLang="zh-CN">
                <a:solidFill>
                  <a:schemeClr val="accent6"/>
                </a:solidFill>
                <a:latin typeface="黑体" charset="-122"/>
                <a:ea typeface="黑体" charset="-122"/>
                <a:cs typeface="黑体" charset="-122"/>
              </a:rPr>
              <a:t> </a:t>
            </a:r>
            <a:r>
              <a:rPr lang="zh-CN" altLang="en-US">
                <a:solidFill>
                  <a:schemeClr val="accent6"/>
                </a:solidFill>
                <a:latin typeface="黑体" charset="-122"/>
                <a:ea typeface="黑体" charset="-122"/>
                <a:cs typeface="黑体" charset="-122"/>
              </a:rPr>
              <a:t>马威</a:t>
            </a:r>
            <a:r>
              <a:rPr lang="en-US" altLang="zh-CN">
                <a:solidFill>
                  <a:schemeClr val="accent6"/>
                </a:solidFill>
                <a:latin typeface="黑体" charset="-122"/>
                <a:ea typeface="黑体" charset="-122"/>
                <a:cs typeface="黑体" charset="-122"/>
              </a:rPr>
              <a:t> </a:t>
            </a:r>
            <a:endParaRPr lang="en-US" altLang="zh-CN">
              <a:solidFill>
                <a:schemeClr val="accent6"/>
              </a:solidFill>
              <a:latin typeface="黑体" charset="-122"/>
              <a:ea typeface="黑体" charset="-122"/>
              <a:cs typeface="黑体" charset="-122"/>
            </a:endParaRPr>
          </a:p>
        </p:txBody>
      </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grpSp>
        <p:nvGrpSpPr>
          <p:cNvPr id="60" name="组合 59"/>
          <p:cNvGrpSpPr/>
          <p:nvPr/>
        </p:nvGrpSpPr>
        <p:grpSpPr>
          <a:xfrm>
            <a:off x="1141730" y="5207635"/>
            <a:ext cx="5120640" cy="563245"/>
            <a:chOff x="1357" y="9174"/>
            <a:chExt cx="3294" cy="704"/>
          </a:xfrm>
        </p:grpSpPr>
        <p:grpSp>
          <p:nvGrpSpPr>
            <p:cNvPr id="61" name="组合 60"/>
            <p:cNvGrpSpPr/>
            <p:nvPr/>
          </p:nvGrpSpPr>
          <p:grpSpPr>
            <a:xfrm>
              <a:off x="1357" y="9176"/>
              <a:ext cx="3294" cy="702"/>
              <a:chOff x="1625" y="7751"/>
              <a:chExt cx="3294" cy="702"/>
            </a:xfrm>
          </p:grpSpPr>
          <p:sp>
            <p:nvSpPr>
              <p:cNvPr id="62" name="文本框 61"/>
              <p:cNvSpPr txBox="1"/>
              <p:nvPr/>
            </p:nvSpPr>
            <p:spPr>
              <a:xfrm>
                <a:off x="1625" y="7891"/>
                <a:ext cx="2772" cy="421"/>
              </a:xfrm>
              <a:prstGeom prst="rect">
                <a:avLst/>
              </a:prstGeom>
              <a:noFill/>
            </p:spPr>
            <p:txBody>
              <a:bodyPr wrap="square" rtlCol="0" anchor="ctr" anchorCtr="0">
                <a:spAutoFit/>
              </a:bodyPr>
              <a:p>
                <a:pPr algn="ctr" fontAlgn="ctr">
                  <a:lnSpc>
                    <a:spcPct val="100000"/>
                  </a:lnSpc>
                </a:pPr>
                <a:r>
                  <a:rPr lang="en-US" altLang="zh-CN" sz="1600" b="1">
                    <a:solidFill>
                      <a:schemeClr val="bg1"/>
                    </a:solidFill>
                    <a:latin typeface="黑体" charset="-122"/>
                    <a:ea typeface="黑体" charset="-122"/>
                    <a:cs typeface="MiSans" panose="00000500000000000000" charset="-122"/>
                  </a:rPr>
                  <a:t>Middle Term Progress Presentation</a:t>
                </a:r>
                <a:endParaRPr lang="en-US" altLang="zh-CN" sz="1600" b="1">
                  <a:solidFill>
                    <a:schemeClr val="bg1"/>
                  </a:solidFill>
                  <a:latin typeface="黑体" charset="-122"/>
                  <a:ea typeface="黑体" charset="-122"/>
                  <a:cs typeface="MiSans" panose="00000500000000000000" charset="-122"/>
                </a:endParaRPr>
              </a:p>
            </p:txBody>
          </p:sp>
          <p:sp>
            <p:nvSpPr>
              <p:cNvPr id="63" name="圆角矩形 62"/>
              <p:cNvSpPr/>
              <p:nvPr/>
            </p:nvSpPr>
            <p:spPr>
              <a:xfrm>
                <a:off x="1652" y="7751"/>
                <a:ext cx="3267" cy="70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MiSans" panose="00000500000000000000" charset="-122"/>
                  <a:ea typeface="MiSans" panose="00000500000000000000" charset="-122"/>
                  <a:cs typeface="MiSans" panose="00000500000000000000" charset="-122"/>
                  <a:sym typeface="+mn-ea"/>
                </a:endParaRPr>
              </a:p>
            </p:txBody>
          </p:sp>
        </p:grpSp>
        <p:sp>
          <p:nvSpPr>
            <p:cNvPr id="67" name="椭圆 66"/>
            <p:cNvSpPr/>
            <p:nvPr/>
          </p:nvSpPr>
          <p:spPr>
            <a:xfrm>
              <a:off x="4194" y="9174"/>
              <a:ext cx="457" cy="70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latin typeface="MiSans" panose="00000500000000000000" charset="-122"/>
                <a:ea typeface="MiSans" panose="00000500000000000000" charset="-122"/>
                <a:cs typeface="MiSans" panose="00000500000000000000" charset="-122"/>
                <a:sym typeface="+mn-ea"/>
              </a:endParaRPr>
            </a:p>
          </p:txBody>
        </p:sp>
        <p:sp>
          <p:nvSpPr>
            <p:cNvPr id="68" name="等腰三角形 67"/>
            <p:cNvSpPr/>
            <p:nvPr/>
          </p:nvSpPr>
          <p:spPr>
            <a:xfrm rot="5400000">
              <a:off x="4293" y="9455"/>
              <a:ext cx="260" cy="1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panose="00000500000000000000" charset="-122"/>
                  <a:ea typeface="MiSans" panose="00000500000000000000" charset="-122"/>
                  <a:cs typeface="MiSans" panose="00000500000000000000" charset="-122"/>
                </a:rPr>
                <a:t> </a:t>
              </a:r>
              <a:endParaRPr lang="en-US" altLang="zh-CN">
                <a:latin typeface="MiSans" panose="00000500000000000000" charset="-122"/>
                <a:ea typeface="MiSans" panose="00000500000000000000" charset="-122"/>
                <a:cs typeface="MiSans" panose="00000500000000000000" charset="-122"/>
              </a:endParaRPr>
            </a:p>
          </p:txBody>
        </p:sp>
      </p:grpSp>
      <p:sp>
        <p:nvSpPr>
          <p:cNvPr id="73" name="矩形 72"/>
          <p:cNvSpPr/>
          <p:nvPr/>
        </p:nvSpPr>
        <p:spPr>
          <a:xfrm>
            <a:off x="10719435" y="6452235"/>
            <a:ext cx="1472565" cy="403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91235" y="1839278"/>
            <a:ext cx="7992110" cy="1445260"/>
          </a:xfrm>
          <a:prstGeom prst="rect">
            <a:avLst/>
          </a:prstGeom>
          <a:noFill/>
        </p:spPr>
        <p:txBody>
          <a:bodyPr wrap="square" rtlCol="0" anchor="ctr" anchorCtr="0">
            <a:spAutoFit/>
          </a:bodyPr>
          <a:p>
            <a:pPr fontAlgn="ctr">
              <a:lnSpc>
                <a:spcPct val="100000"/>
              </a:lnSpc>
            </a:pPr>
            <a:r>
              <a:rPr lang="en-US" altLang="zh-CN" sz="8800">
                <a:solidFill>
                  <a:schemeClr val="bg1">
                    <a:alpha val="53000"/>
                  </a:schemeClr>
                </a:solidFill>
                <a:latin typeface="黑体" charset="-122"/>
                <a:ea typeface="黑体" charset="-122"/>
                <a:cs typeface="MiSans" panose="00000500000000000000" charset="-122"/>
              </a:rPr>
              <a:t>HeartWave</a:t>
            </a:r>
            <a:endParaRPr lang="en-US" altLang="zh-CN" sz="8800">
              <a:solidFill>
                <a:schemeClr val="bg1">
                  <a:alpha val="53000"/>
                </a:schemeClr>
              </a:solidFill>
              <a:latin typeface="黑体" charset="-122"/>
              <a:ea typeface="黑体" charset="-122"/>
              <a:cs typeface="MiSans" panose="00000500000000000000" charset="-122"/>
            </a:endParaRPr>
          </a:p>
        </p:txBody>
      </p:sp>
      <p:sp>
        <p:nvSpPr>
          <p:cNvPr id="4" name="文本框 3"/>
          <p:cNvSpPr txBox="1"/>
          <p:nvPr/>
        </p:nvSpPr>
        <p:spPr>
          <a:xfrm>
            <a:off x="9172575" y="5801360"/>
            <a:ext cx="3408045" cy="368300"/>
          </a:xfrm>
          <a:prstGeom prst="rect">
            <a:avLst/>
          </a:prstGeom>
          <a:noFill/>
        </p:spPr>
        <p:txBody>
          <a:bodyPr wrap="square" rtlCol="0" anchor="ctr" anchorCtr="0">
            <a:spAutoFit/>
          </a:bodyPr>
          <a:p>
            <a:pPr lvl="0" algn="l" fontAlgn="ctr">
              <a:lnSpc>
                <a:spcPct val="150000"/>
              </a:lnSpc>
            </a:pPr>
            <a:r>
              <a:rPr lang="zh-CN" altLang="en-US" sz="1200">
                <a:solidFill>
                  <a:schemeClr val="bg1">
                    <a:alpha val="80000"/>
                  </a:schemeClr>
                </a:solidFill>
                <a:latin typeface="黑体" charset="-122"/>
                <a:ea typeface="黑体" charset="-122"/>
                <a:cs typeface="黑体" charset="-122"/>
                <a:sym typeface="+mn-ea"/>
              </a:rPr>
              <a:t>演讲时间：</a:t>
            </a:r>
            <a:r>
              <a:rPr lang="en-US" altLang="zh-CN" sz="1200">
                <a:solidFill>
                  <a:schemeClr val="bg1">
                    <a:alpha val="80000"/>
                  </a:schemeClr>
                </a:solidFill>
                <a:latin typeface="黑体" charset="-122"/>
                <a:ea typeface="黑体" charset="-122"/>
                <a:cs typeface="黑体" charset="-122"/>
                <a:sym typeface="+mn-ea"/>
              </a:rPr>
              <a:t>2023</a:t>
            </a:r>
            <a:r>
              <a:rPr lang="zh-CN" altLang="en-US" sz="1200">
                <a:solidFill>
                  <a:schemeClr val="bg1">
                    <a:alpha val="80000"/>
                  </a:schemeClr>
                </a:solidFill>
                <a:latin typeface="黑体" charset="-122"/>
                <a:ea typeface="黑体" charset="-122"/>
                <a:cs typeface="黑体" charset="-122"/>
                <a:sym typeface="+mn-ea"/>
              </a:rPr>
              <a:t>年</a:t>
            </a:r>
            <a:r>
              <a:rPr lang="en-US" altLang="zh-CN" sz="1200">
                <a:solidFill>
                  <a:schemeClr val="bg1">
                    <a:alpha val="80000"/>
                  </a:schemeClr>
                </a:solidFill>
                <a:latin typeface="黑体" charset="-122"/>
                <a:ea typeface="黑体" charset="-122"/>
                <a:cs typeface="黑体" charset="-122"/>
                <a:sym typeface="+mn-ea"/>
              </a:rPr>
              <a:t>1</a:t>
            </a:r>
            <a:r>
              <a:rPr lang="zh-CN" altLang="en-US" sz="1200">
                <a:solidFill>
                  <a:schemeClr val="bg1">
                    <a:alpha val="80000"/>
                  </a:schemeClr>
                </a:solidFill>
                <a:latin typeface="黑体" charset="-122"/>
                <a:ea typeface="黑体" charset="-122"/>
                <a:cs typeface="黑体" charset="-122"/>
                <a:sym typeface="+mn-ea"/>
              </a:rPr>
              <a:t>月</a:t>
            </a:r>
            <a:r>
              <a:rPr lang="en-US" altLang="zh-CN" sz="1200">
                <a:solidFill>
                  <a:schemeClr val="bg1">
                    <a:alpha val="80000"/>
                  </a:schemeClr>
                </a:solidFill>
                <a:latin typeface="黑体" charset="-122"/>
                <a:ea typeface="黑体" charset="-122"/>
                <a:cs typeface="黑体" charset="-122"/>
                <a:sym typeface="+mn-ea"/>
              </a:rPr>
              <a:t>4</a:t>
            </a:r>
            <a:r>
              <a:rPr lang="zh-CN" altLang="en-US" sz="1200">
                <a:solidFill>
                  <a:schemeClr val="bg1">
                    <a:alpha val="80000"/>
                  </a:schemeClr>
                </a:solidFill>
                <a:latin typeface="黑体" charset="-122"/>
                <a:ea typeface="黑体" charset="-122"/>
                <a:cs typeface="黑体" charset="-122"/>
                <a:sym typeface="+mn-ea"/>
              </a:rPr>
              <a:t>日</a:t>
            </a:r>
            <a:r>
              <a:rPr lang="en-US" altLang="zh-CN" sz="1200">
                <a:solidFill>
                  <a:schemeClr val="bg1">
                    <a:alpha val="80000"/>
                  </a:schemeClr>
                </a:solidFill>
                <a:latin typeface="黑体" charset="-122"/>
                <a:ea typeface="黑体" charset="-122"/>
                <a:cs typeface="黑体" charset="-122"/>
                <a:sym typeface="+mn-ea"/>
              </a:rPr>
              <a:t>      </a:t>
            </a:r>
            <a:endParaRPr lang="zh-CN" altLang="en-US" sz="1200">
              <a:solidFill>
                <a:schemeClr val="bg1">
                  <a:alpha val="80000"/>
                </a:schemeClr>
              </a:solidFill>
              <a:latin typeface="黑体" charset="-122"/>
              <a:ea typeface="黑体" charset="-122"/>
              <a:cs typeface="黑体" charset="-122"/>
              <a:sym typeface="+mn-ea"/>
            </a:endParaRPr>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spTree>
    <p:custDataLst>
      <p:tags r:id="rId6"/>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1" name="组合 270"/>
          <p:cNvGrpSpPr/>
          <p:nvPr/>
        </p:nvGrpSpPr>
        <p:grpSpPr>
          <a:xfrm>
            <a:off x="610235" y="1948180"/>
            <a:ext cx="10977880" cy="3469640"/>
            <a:chOff x="961" y="3068"/>
            <a:chExt cx="17288" cy="5464"/>
          </a:xfrm>
        </p:grpSpPr>
        <p:sp>
          <p:nvSpPr>
            <p:cNvPr id="272" name="Shape 742"/>
            <p:cNvSpPr/>
            <p:nvPr/>
          </p:nvSpPr>
          <p:spPr>
            <a:xfrm>
              <a:off x="961" y="5420"/>
              <a:ext cx="5040" cy="960"/>
            </a:xfrm>
            <a:prstGeom prst="roundRect">
              <a:avLst>
                <a:gd name="adj" fmla="val 50000"/>
              </a:avLst>
            </a:prstGeom>
            <a:solidFill>
              <a:schemeClr val="accent3"/>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73" name="Shape 743"/>
            <p:cNvSpPr txBox="1"/>
            <p:nvPr/>
          </p:nvSpPr>
          <p:spPr>
            <a:xfrm>
              <a:off x="1883" y="5611"/>
              <a:ext cx="2991" cy="579"/>
            </a:xfrm>
            <a:prstGeom prst="rect">
              <a:avLst/>
            </a:prstGeom>
            <a:noFill/>
            <a:ln>
              <a:noFill/>
            </a:ln>
          </p:spPr>
          <p:txBody>
            <a:bodyPr lIns="121900" tIns="60950" rIns="121900" bIns="60950" anchor="t" anchorCtr="0">
              <a:noAutofit/>
            </a:bodyPr>
            <a:p>
              <a:pPr marL="0" marR="0" lvl="0" indent="0" algn="ctr" rtl="0">
                <a:spcBef>
                  <a:spcPts val="0"/>
                </a:spcBef>
                <a:buClr>
                  <a:schemeClr val="lt1"/>
                </a:buClr>
                <a:buSzPct val="25000"/>
                <a:buFont typeface="MiSans" panose="00000500000000000000" charset="-122"/>
                <a:buNone/>
              </a:pPr>
              <a:r>
                <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rPr>
                <a:t>日记存储</a:t>
              </a:r>
              <a:endPar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endParaRPr>
            </a:p>
          </p:txBody>
        </p:sp>
        <p:sp>
          <p:nvSpPr>
            <p:cNvPr id="274" name="Shape 744"/>
            <p:cNvSpPr/>
            <p:nvPr/>
          </p:nvSpPr>
          <p:spPr>
            <a:xfrm>
              <a:off x="3288" y="5144"/>
              <a:ext cx="373" cy="276"/>
            </a:xfrm>
            <a:prstGeom prst="triangle">
              <a:avLst>
                <a:gd name="adj" fmla="val 50000"/>
              </a:avLst>
            </a:prstGeom>
            <a:solidFill>
              <a:schemeClr val="accent1"/>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75" name="Shape 746"/>
            <p:cNvSpPr/>
            <p:nvPr/>
          </p:nvSpPr>
          <p:spPr>
            <a:xfrm>
              <a:off x="4951" y="5420"/>
              <a:ext cx="5040" cy="960"/>
            </a:xfrm>
            <a:prstGeom prst="roundRect">
              <a:avLst>
                <a:gd name="adj" fmla="val 50000"/>
              </a:avLst>
            </a:prstGeom>
            <a:solidFill>
              <a:schemeClr val="accent4"/>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76" name="Shape 747"/>
            <p:cNvSpPr txBox="1"/>
            <p:nvPr/>
          </p:nvSpPr>
          <p:spPr>
            <a:xfrm>
              <a:off x="5260" y="5611"/>
              <a:ext cx="3703" cy="579"/>
            </a:xfrm>
            <a:prstGeom prst="rect">
              <a:avLst/>
            </a:prstGeom>
            <a:noFill/>
            <a:ln>
              <a:noFill/>
            </a:ln>
          </p:spPr>
          <p:txBody>
            <a:bodyPr lIns="121900" tIns="60950" rIns="121900" bIns="60950" anchor="t" anchorCtr="0">
              <a:noAutofit/>
            </a:bodyPr>
            <a:p>
              <a:pPr marL="0" marR="0" lvl="0" indent="0" algn="ctr" rtl="0">
                <a:spcBef>
                  <a:spcPts val="0"/>
                </a:spcBef>
                <a:buClr>
                  <a:schemeClr val="lt1"/>
                </a:buClr>
                <a:buSzPct val="25000"/>
                <a:buFont typeface="MiSans" panose="00000500000000000000" charset="-122"/>
                <a:buNone/>
              </a:pPr>
              <a:r>
                <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rPr>
                <a:t>日记信息增删改查</a:t>
              </a:r>
              <a:endPar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endParaRPr>
            </a:p>
            <a:p>
              <a:pPr marL="0" marR="0" lvl="0" indent="0" algn="ctr" rtl="0">
                <a:spcBef>
                  <a:spcPts val="0"/>
                </a:spcBef>
                <a:buClr>
                  <a:schemeClr val="lt1"/>
                </a:buClr>
                <a:buSzPct val="25000"/>
                <a:buFont typeface="MiSans" panose="00000500000000000000" charset="-122"/>
                <a:buNone/>
              </a:pPr>
              <a:endPar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endParaRPr>
            </a:p>
          </p:txBody>
        </p:sp>
        <p:sp>
          <p:nvSpPr>
            <p:cNvPr id="277" name="Shape 748"/>
            <p:cNvSpPr/>
            <p:nvPr/>
          </p:nvSpPr>
          <p:spPr>
            <a:xfrm rot="10800000" flipH="1">
              <a:off x="7276" y="6369"/>
              <a:ext cx="373" cy="276"/>
            </a:xfrm>
            <a:prstGeom prst="triangle">
              <a:avLst>
                <a:gd name="adj" fmla="val 50000"/>
              </a:avLst>
            </a:prstGeom>
            <a:solidFill>
              <a:schemeClr val="accent2"/>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78" name="Shape 753"/>
            <p:cNvSpPr txBox="1"/>
            <p:nvPr/>
          </p:nvSpPr>
          <p:spPr>
            <a:xfrm>
              <a:off x="2141" y="6593"/>
              <a:ext cx="2667" cy="1939"/>
            </a:xfrm>
            <a:prstGeom prst="rect">
              <a:avLst/>
            </a:prstGeom>
            <a:noFill/>
            <a:ln>
              <a:noFill/>
            </a:ln>
            <a:effectLst/>
          </p:spPr>
          <p:txBody>
            <a:bodyPr lIns="121900" tIns="60950" rIns="121900" bIns="60950" anchor="ctr" anchorCtr="0">
              <a:noAutofit/>
            </a:bodyPr>
            <a:p>
              <a:pPr marL="0" marR="0" lvl="0" indent="0" algn="ctr" rtl="0">
                <a:spcBef>
                  <a:spcPts val="0"/>
                </a:spcBef>
                <a:buClr>
                  <a:schemeClr val="accent2"/>
                </a:buClr>
                <a:buSzPct val="25000"/>
                <a:buFont typeface="MiSans" panose="00000500000000000000" charset="-122"/>
                <a:buNone/>
              </a:pPr>
              <a:r>
                <a:rPr lang="en-US" sz="7200" dirty="0">
                  <a:solidFill>
                    <a:schemeClr val="accent3"/>
                  </a:solidFill>
                  <a:latin typeface="MiSans Bold" panose="00000800000000000000" charset="-122"/>
                  <a:ea typeface="MiSans Bold" panose="00000800000000000000" charset="-122"/>
                  <a:cs typeface="MiSans" panose="00000500000000000000" charset="-122"/>
                  <a:sym typeface="MiSans" panose="00000500000000000000" charset="-122"/>
                </a:rPr>
                <a:t>01</a:t>
              </a:r>
              <a:endParaRPr lang="en-US" sz="7200" dirty="0">
                <a:solidFill>
                  <a:schemeClr val="accent3"/>
                </a:solidFill>
                <a:latin typeface="MiSans Bold" panose="00000800000000000000" charset="-122"/>
                <a:ea typeface="MiSans Bold" panose="00000800000000000000" charset="-122"/>
                <a:cs typeface="MiSans" panose="00000500000000000000" charset="-122"/>
                <a:sym typeface="MiSans" panose="00000500000000000000" charset="-122"/>
              </a:endParaRPr>
            </a:p>
          </p:txBody>
        </p:sp>
        <p:sp>
          <p:nvSpPr>
            <p:cNvPr id="279" name="Shape 754"/>
            <p:cNvSpPr txBox="1"/>
            <p:nvPr/>
          </p:nvSpPr>
          <p:spPr>
            <a:xfrm>
              <a:off x="10150" y="6593"/>
              <a:ext cx="2667" cy="1939"/>
            </a:xfrm>
            <a:prstGeom prst="rect">
              <a:avLst/>
            </a:prstGeom>
            <a:noFill/>
            <a:ln>
              <a:noFill/>
            </a:ln>
            <a:effectLst/>
          </p:spPr>
          <p:txBody>
            <a:bodyPr lIns="121900" tIns="60950" rIns="121900" bIns="60950" anchor="ctr" anchorCtr="0">
              <a:noAutofit/>
            </a:bodyPr>
            <a:p>
              <a:pPr marL="0" marR="0" lvl="0" indent="0" algn="ctr" rtl="0">
                <a:spcBef>
                  <a:spcPts val="0"/>
                </a:spcBef>
                <a:buClr>
                  <a:schemeClr val="accent4"/>
                </a:buClr>
                <a:buSzPct val="25000"/>
                <a:buFont typeface="MiSans" panose="00000500000000000000" charset="-122"/>
                <a:buNone/>
              </a:pPr>
              <a:r>
                <a:rPr lang="en-US" sz="7200" dirty="0">
                  <a:solidFill>
                    <a:schemeClr val="accent5"/>
                  </a:solidFill>
                  <a:latin typeface="MiSans Bold" panose="00000800000000000000" charset="-122"/>
                  <a:ea typeface="MiSans Bold" panose="00000800000000000000" charset="-122"/>
                  <a:cs typeface="MiSans" panose="00000500000000000000" charset="-122"/>
                  <a:sym typeface="MiSans" panose="00000500000000000000" charset="-122"/>
                </a:rPr>
                <a:t>03</a:t>
              </a:r>
              <a:endParaRPr lang="en-US" sz="7200" dirty="0">
                <a:solidFill>
                  <a:schemeClr val="accent5"/>
                </a:solidFill>
                <a:latin typeface="MiSans Bold" panose="00000800000000000000" charset="-122"/>
                <a:ea typeface="MiSans Bold" panose="00000800000000000000" charset="-122"/>
                <a:cs typeface="MiSans" panose="00000500000000000000" charset="-122"/>
                <a:sym typeface="MiSans" panose="00000500000000000000" charset="-122"/>
              </a:endParaRPr>
            </a:p>
          </p:txBody>
        </p:sp>
        <p:sp>
          <p:nvSpPr>
            <p:cNvPr id="280" name="Shape 755"/>
            <p:cNvSpPr txBox="1"/>
            <p:nvPr/>
          </p:nvSpPr>
          <p:spPr>
            <a:xfrm>
              <a:off x="6074" y="3090"/>
              <a:ext cx="2667" cy="1939"/>
            </a:xfrm>
            <a:prstGeom prst="rect">
              <a:avLst/>
            </a:prstGeom>
            <a:noFill/>
            <a:ln>
              <a:noFill/>
            </a:ln>
            <a:effectLst/>
          </p:spPr>
          <p:txBody>
            <a:bodyPr lIns="121900" tIns="60950" rIns="121900" bIns="60950" anchor="ctr" anchorCtr="0">
              <a:noAutofit/>
            </a:bodyPr>
            <a:p>
              <a:pPr marL="0" marR="0" lvl="0" indent="0" algn="ctr" rtl="0">
                <a:spcBef>
                  <a:spcPts val="0"/>
                </a:spcBef>
                <a:buClr>
                  <a:schemeClr val="accent3"/>
                </a:buClr>
                <a:buSzPct val="25000"/>
                <a:buFont typeface="MiSans" panose="00000500000000000000" charset="-122"/>
                <a:buNone/>
              </a:pPr>
              <a:r>
                <a:rPr lang="en-US" sz="7200" dirty="0">
                  <a:solidFill>
                    <a:schemeClr val="accent4"/>
                  </a:solidFill>
                  <a:latin typeface="MiSans Bold" panose="00000800000000000000" charset="-122"/>
                  <a:ea typeface="MiSans Bold" panose="00000800000000000000" charset="-122"/>
                  <a:cs typeface="MiSans" panose="00000500000000000000" charset="-122"/>
                  <a:sym typeface="MiSans" panose="00000500000000000000" charset="-122"/>
                </a:rPr>
                <a:t>02</a:t>
              </a:r>
              <a:endParaRPr lang="en-US" sz="7200" dirty="0">
                <a:solidFill>
                  <a:schemeClr val="accent4"/>
                </a:solidFill>
                <a:latin typeface="MiSans Bold" panose="00000800000000000000" charset="-122"/>
                <a:ea typeface="MiSans Bold" panose="00000800000000000000" charset="-122"/>
                <a:cs typeface="MiSans" panose="00000500000000000000" charset="-122"/>
                <a:sym typeface="MiSans" panose="00000500000000000000" charset="-122"/>
              </a:endParaRPr>
            </a:p>
          </p:txBody>
        </p:sp>
        <p:sp>
          <p:nvSpPr>
            <p:cNvPr id="281" name="Shape 756"/>
            <p:cNvSpPr txBox="1"/>
            <p:nvPr/>
          </p:nvSpPr>
          <p:spPr>
            <a:xfrm>
              <a:off x="14395" y="3068"/>
              <a:ext cx="2667" cy="1939"/>
            </a:xfrm>
            <a:prstGeom prst="rect">
              <a:avLst/>
            </a:prstGeom>
            <a:noFill/>
            <a:ln>
              <a:noFill/>
            </a:ln>
            <a:effectLst/>
          </p:spPr>
          <p:txBody>
            <a:bodyPr lIns="121900" tIns="60950" rIns="121900" bIns="60950" anchor="ctr" anchorCtr="0">
              <a:noAutofit/>
            </a:bodyPr>
            <a:p>
              <a:pPr marL="0" marR="0" lvl="0" indent="0" algn="ctr" rtl="0">
                <a:spcBef>
                  <a:spcPts val="0"/>
                </a:spcBef>
                <a:buClr>
                  <a:schemeClr val="accent5"/>
                </a:buClr>
                <a:buSzPct val="25000"/>
                <a:buFont typeface="MiSans" panose="00000500000000000000" charset="-122"/>
                <a:buNone/>
              </a:pPr>
              <a:r>
                <a:rPr lang="en-US" sz="7200" dirty="0">
                  <a:solidFill>
                    <a:schemeClr val="accent6"/>
                  </a:solidFill>
                  <a:latin typeface="MiSans Bold" panose="00000800000000000000" charset="-122"/>
                  <a:ea typeface="MiSans Bold" panose="00000800000000000000" charset="-122"/>
                  <a:cs typeface="MiSans" panose="00000500000000000000" charset="-122"/>
                  <a:sym typeface="MiSans" panose="00000500000000000000" charset="-122"/>
                </a:rPr>
                <a:t>04</a:t>
              </a:r>
              <a:endParaRPr lang="en-US" sz="7200" dirty="0">
                <a:solidFill>
                  <a:schemeClr val="accent6"/>
                </a:solidFill>
                <a:latin typeface="MiSans Bold" panose="00000800000000000000" charset="-122"/>
                <a:ea typeface="MiSans Bold" panose="00000800000000000000" charset="-122"/>
                <a:cs typeface="MiSans" panose="00000500000000000000" charset="-122"/>
                <a:sym typeface="MiSans" panose="00000500000000000000" charset="-122"/>
              </a:endParaRPr>
            </a:p>
          </p:txBody>
        </p:sp>
        <p:sp>
          <p:nvSpPr>
            <p:cNvPr id="282" name="Shape 758"/>
            <p:cNvSpPr/>
            <p:nvPr/>
          </p:nvSpPr>
          <p:spPr>
            <a:xfrm>
              <a:off x="9108" y="5420"/>
              <a:ext cx="5040" cy="960"/>
            </a:xfrm>
            <a:prstGeom prst="roundRect">
              <a:avLst>
                <a:gd name="adj" fmla="val 50000"/>
              </a:avLst>
            </a:prstGeom>
            <a:solidFill>
              <a:schemeClr val="accent5"/>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83" name="Shape 759"/>
            <p:cNvSpPr/>
            <p:nvPr/>
          </p:nvSpPr>
          <p:spPr>
            <a:xfrm>
              <a:off x="11286" y="5144"/>
              <a:ext cx="373" cy="276"/>
            </a:xfrm>
            <a:prstGeom prst="triangle">
              <a:avLst>
                <a:gd name="adj" fmla="val 50000"/>
              </a:avLst>
            </a:prstGeom>
            <a:solidFill>
              <a:schemeClr val="accent3"/>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84" name="Shape 760"/>
            <p:cNvSpPr txBox="1"/>
            <p:nvPr/>
          </p:nvSpPr>
          <p:spPr>
            <a:xfrm>
              <a:off x="9353" y="5611"/>
              <a:ext cx="3702" cy="579"/>
            </a:xfrm>
            <a:prstGeom prst="rect">
              <a:avLst/>
            </a:prstGeom>
            <a:noFill/>
            <a:ln>
              <a:noFill/>
            </a:ln>
          </p:spPr>
          <p:txBody>
            <a:bodyPr lIns="121900" tIns="60950" rIns="121900" bIns="60950" anchor="t" anchorCtr="0">
              <a:noAutofit/>
            </a:bodyPr>
            <a:p>
              <a:pPr marL="0" marR="0" lvl="0" indent="0" algn="ctr" rtl="0">
                <a:spcBef>
                  <a:spcPts val="0"/>
                </a:spcBef>
                <a:buClr>
                  <a:schemeClr val="lt1"/>
                </a:buClr>
                <a:buSzPct val="25000"/>
                <a:buFont typeface="MiSans" panose="00000500000000000000" charset="-122"/>
                <a:buNone/>
              </a:pPr>
              <a:r>
                <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rPr>
                <a:t>访问好友日记</a:t>
              </a:r>
              <a:r>
                <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rPr>
                <a:t>空间</a:t>
              </a:r>
              <a:endPar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endParaRPr>
            </a:p>
            <a:p>
              <a:pPr marL="0" marR="0" lvl="0" indent="0" algn="ctr" rtl="0">
                <a:spcBef>
                  <a:spcPts val="0"/>
                </a:spcBef>
                <a:buClr>
                  <a:schemeClr val="lt1"/>
                </a:buClr>
                <a:buSzPct val="25000"/>
                <a:buFont typeface="MiSans" panose="00000500000000000000" charset="-122"/>
                <a:buNone/>
              </a:pPr>
              <a:endPar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endParaRPr>
            </a:p>
          </p:txBody>
        </p:sp>
        <p:sp>
          <p:nvSpPr>
            <p:cNvPr id="285" name="Shape 762"/>
            <p:cNvSpPr/>
            <p:nvPr/>
          </p:nvSpPr>
          <p:spPr>
            <a:xfrm>
              <a:off x="13209" y="5420"/>
              <a:ext cx="5040" cy="960"/>
            </a:xfrm>
            <a:prstGeom prst="roundRect">
              <a:avLst>
                <a:gd name="adj" fmla="val 50000"/>
              </a:avLst>
            </a:prstGeom>
            <a:solidFill>
              <a:schemeClr val="accent6"/>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86" name="Shape 763"/>
            <p:cNvSpPr txBox="1"/>
            <p:nvPr/>
          </p:nvSpPr>
          <p:spPr>
            <a:xfrm>
              <a:off x="13461" y="5611"/>
              <a:ext cx="4702" cy="579"/>
            </a:xfrm>
            <a:prstGeom prst="rect">
              <a:avLst/>
            </a:prstGeom>
            <a:noFill/>
            <a:ln>
              <a:noFill/>
            </a:ln>
          </p:spPr>
          <p:txBody>
            <a:bodyPr lIns="121900" tIns="60950" rIns="121900" bIns="60950" anchor="t" anchorCtr="0">
              <a:noAutofit/>
            </a:bodyPr>
            <a:p>
              <a:pPr algn="ctr">
                <a:buClr>
                  <a:schemeClr val="lt1"/>
                </a:buClr>
                <a:buSzPct val="25000"/>
              </a:pPr>
              <a:r>
                <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rPr>
                <a:t>情绪系统的重要数据</a:t>
              </a:r>
              <a:r>
                <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rPr>
                <a:t>源</a:t>
              </a:r>
              <a:endParaRPr lang="zh-CN" altLang="en-US" sz="2000" b="1" dirty="0">
                <a:solidFill>
                  <a:srgbClr val="FEFFFE"/>
                </a:solidFill>
                <a:latin typeface="MiSans Bold" panose="00000800000000000000" charset="-122"/>
                <a:ea typeface="MiSans Bold" panose="00000800000000000000" charset="-122"/>
                <a:cs typeface="MiSans Bold" panose="00000800000000000000" charset="-122"/>
                <a:sym typeface="MiSans" panose="00000500000000000000" charset="-122"/>
              </a:endParaRPr>
            </a:p>
          </p:txBody>
        </p:sp>
        <p:sp>
          <p:nvSpPr>
            <p:cNvPr id="287" name="Shape 764"/>
            <p:cNvSpPr/>
            <p:nvPr/>
          </p:nvSpPr>
          <p:spPr>
            <a:xfrm rot="10800000" flipH="1">
              <a:off x="15542" y="6369"/>
              <a:ext cx="373" cy="276"/>
            </a:xfrm>
            <a:prstGeom prst="triangle">
              <a:avLst>
                <a:gd name="adj" fmla="val 50000"/>
              </a:avLst>
            </a:prstGeom>
            <a:solidFill>
              <a:schemeClr val="accent4"/>
            </a:solidFill>
            <a:ln>
              <a:noFill/>
            </a:ln>
          </p:spPr>
          <p:txBody>
            <a:bodyPr lIns="91425" tIns="45700" rIns="91425" bIns="45700" anchor="ctr" anchorCtr="0">
              <a:noAutofit/>
            </a:bodyPr>
            <a:p>
              <a:pPr marL="0" marR="0" lvl="0" indent="0" algn="ctr" rtl="0">
                <a:spcBef>
                  <a:spcPts val="0"/>
                </a:spcBef>
                <a:buNone/>
              </a:pPr>
              <a:endParaRPr sz="2400" dirty="0">
                <a:solidFill>
                  <a:schemeClr val="lt1"/>
                </a:solidFill>
                <a:latin typeface="+mj-lt"/>
                <a:ea typeface="MiSans" panose="00000500000000000000" charset="-122"/>
                <a:cs typeface="MiSans" panose="00000500000000000000" charset="-122"/>
                <a:sym typeface="MiSans" panose="00000500000000000000" charset="-122"/>
              </a:endParaRPr>
            </a:p>
          </p:txBody>
        </p:sp>
        <p:sp>
          <p:nvSpPr>
            <p:cNvPr id="288" name="文本框 287"/>
            <p:cNvSpPr txBox="1"/>
            <p:nvPr/>
          </p:nvSpPr>
          <p:spPr>
            <a:xfrm>
              <a:off x="1883" y="3588"/>
              <a:ext cx="3373" cy="1276"/>
            </a:xfrm>
            <a:prstGeom prst="rect">
              <a:avLst/>
            </a:prstGeom>
            <a:noFill/>
          </p:spPr>
          <p:txBody>
            <a:bodyPr wrap="square" rtlCol="0">
              <a:spAutoFit/>
            </a:bodyPr>
            <a:p>
              <a:pPr algn="ctr">
                <a:lnSpc>
                  <a:spcPct val="130000"/>
                </a:lnSpc>
              </a:pP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rPr>
                <a:t>通过数据库（</a:t>
              </a:r>
              <a:r>
                <a:rPr lang="en-US" altLang="zh-CN" sz="1200" dirty="0">
                  <a:solidFill>
                    <a:schemeClr val="bg1">
                      <a:alpha val="80000"/>
                    </a:schemeClr>
                  </a:solidFill>
                  <a:latin typeface="MiSans" panose="00000500000000000000" charset="-122"/>
                  <a:ea typeface="MiSans" panose="00000500000000000000" charset="-122"/>
                  <a:cs typeface="MiSans" panose="00000500000000000000" charset="-122"/>
                </a:rPr>
                <a:t>MySQL</a:t>
              </a: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rPr>
                <a:t>）进行日记信息的存储，保证数据的安全性和稳定性。</a:t>
              </a:r>
              <a:endPar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endParaRPr>
            </a:p>
          </p:txBody>
        </p:sp>
        <p:sp>
          <p:nvSpPr>
            <p:cNvPr id="289" name="文本框 288"/>
            <p:cNvSpPr txBox="1"/>
            <p:nvPr/>
          </p:nvSpPr>
          <p:spPr>
            <a:xfrm>
              <a:off x="9957" y="3588"/>
              <a:ext cx="3030" cy="1654"/>
            </a:xfrm>
            <a:prstGeom prst="rect">
              <a:avLst/>
            </a:prstGeom>
            <a:noFill/>
          </p:spPr>
          <p:txBody>
            <a:bodyPr wrap="square" rtlCol="0">
              <a:spAutoFit/>
            </a:bodyPr>
            <a:p>
              <a:pPr lvl="0" algn="ctr">
                <a:lnSpc>
                  <a:spcPct val="130000"/>
                </a:lnSpc>
                <a:buClrTx/>
                <a:buSzTx/>
                <a:buFontTx/>
              </a:pP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可以访问好友的日记空间，</a:t>
              </a:r>
              <a:r>
                <a:rPr lang="en-US" altLang="zh-CN"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API</a:t>
              </a: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实现了可以根据用户的</a:t>
              </a:r>
              <a:r>
                <a:rPr lang="en-US" altLang="zh-CN"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id</a:t>
              </a: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查询指定用户的</a:t>
              </a: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日记信息</a:t>
              </a:r>
              <a:endPar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endParaRPr>
            </a:p>
          </p:txBody>
        </p:sp>
        <p:sp>
          <p:nvSpPr>
            <p:cNvPr id="290" name="文本框 289"/>
            <p:cNvSpPr txBox="1"/>
            <p:nvPr/>
          </p:nvSpPr>
          <p:spPr>
            <a:xfrm>
              <a:off x="5533" y="6842"/>
              <a:ext cx="4068" cy="899"/>
            </a:xfrm>
            <a:prstGeom prst="rect">
              <a:avLst/>
            </a:prstGeom>
            <a:noFill/>
          </p:spPr>
          <p:txBody>
            <a:bodyPr wrap="square" rtlCol="0">
              <a:spAutoFit/>
            </a:bodyPr>
            <a:p>
              <a:pPr lvl="0" algn="ctr">
                <a:lnSpc>
                  <a:spcPct val="130000"/>
                </a:lnSpc>
                <a:buClrTx/>
                <a:buSzTx/>
                <a:buFontTx/>
              </a:pP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提供用户对日记的增、删、改、查操作，满足用户的个性化需求。</a:t>
              </a:r>
              <a:endPar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endParaRPr>
            </a:p>
          </p:txBody>
        </p:sp>
        <p:sp>
          <p:nvSpPr>
            <p:cNvPr id="291" name="文本框 290"/>
            <p:cNvSpPr txBox="1"/>
            <p:nvPr/>
          </p:nvSpPr>
          <p:spPr>
            <a:xfrm>
              <a:off x="14213" y="6842"/>
              <a:ext cx="3030" cy="1654"/>
            </a:xfrm>
            <a:prstGeom prst="rect">
              <a:avLst/>
            </a:prstGeom>
            <a:noFill/>
          </p:spPr>
          <p:txBody>
            <a:bodyPr wrap="square" rtlCol="0">
              <a:spAutoFit/>
            </a:bodyPr>
            <a:p>
              <a:pPr lvl="0" algn="ctr">
                <a:lnSpc>
                  <a:spcPct val="130000"/>
                </a:lnSpc>
                <a:buClrTx/>
                <a:buSzTx/>
                <a:buFontTx/>
              </a:pP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对日记进行的文本情绪分析是衡量用户近期情绪的重要指标，为情绪管理系统提供了</a:t>
              </a:r>
              <a:r>
                <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rPr>
                <a:t>重要数据。</a:t>
              </a:r>
              <a:endParaRPr lang="zh-CN" altLang="en-US" sz="1200" dirty="0">
                <a:solidFill>
                  <a:schemeClr val="bg1">
                    <a:alpha val="80000"/>
                  </a:schemeClr>
                </a:solidFill>
                <a:latin typeface="MiSans" panose="00000500000000000000" charset="-122"/>
                <a:ea typeface="MiSans" panose="00000500000000000000" charset="-122"/>
                <a:cs typeface="MiSans" panose="00000500000000000000" charset="-122"/>
                <a:sym typeface="+mn-ea"/>
              </a:endParaRPr>
            </a:p>
          </p:txBody>
        </p:sp>
      </p:grpSp>
      <p:grpSp>
        <p:nvGrpSpPr>
          <p:cNvPr id="292" name="组合 291"/>
          <p:cNvGrpSpPr/>
          <p:nvPr/>
        </p:nvGrpSpPr>
        <p:grpSpPr>
          <a:xfrm>
            <a:off x="1224915" y="511176"/>
            <a:ext cx="3072130" cy="830580"/>
            <a:chOff x="2694" y="3850"/>
            <a:chExt cx="4838" cy="1308"/>
          </a:xfrm>
        </p:grpSpPr>
        <p:sp>
          <p:nvSpPr>
            <p:cNvPr id="293" name="矩形 292"/>
            <p:cNvSpPr/>
            <p:nvPr/>
          </p:nvSpPr>
          <p:spPr>
            <a:xfrm>
              <a:off x="2694"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随笔管理</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94" name="直接箭头连接符 293"/>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4" name="文本框 3"/>
          <p:cNvSpPr txBox="1"/>
          <p:nvPr/>
        </p:nvSpPr>
        <p:spPr>
          <a:xfrm>
            <a:off x="1348740" y="1317625"/>
            <a:ext cx="9561830" cy="368300"/>
          </a:xfrm>
          <a:prstGeom prst="rect">
            <a:avLst/>
          </a:prstGeom>
          <a:noFill/>
        </p:spPr>
        <p:txBody>
          <a:bodyPr wrap="square" rtlCol="0">
            <a:spAutoFit/>
          </a:bodyPr>
          <a:p>
            <a:r>
              <a:rPr lang="zh-CN" altLang="en-US">
                <a:solidFill>
                  <a:schemeClr val="bg1"/>
                </a:solidFill>
              </a:rPr>
              <a:t>用户可以自由记录思绪和感受，成为情绪分析的重要数据源。</a:t>
            </a:r>
            <a:endParaRPr lang="zh-CN" altLang="en-US">
              <a:solidFill>
                <a:schemeClr val="bg1"/>
              </a:solidFill>
            </a:endParaRPr>
          </a:p>
        </p:txBody>
      </p:sp>
      <p:sp>
        <p:nvSpPr>
          <p:cNvPr id="5" name="文本框 4"/>
          <p:cNvSpPr txBox="1"/>
          <p:nvPr>
            <p:custDataLst>
              <p:tags r:id="rId5"/>
            </p:custDataLst>
          </p:nvPr>
        </p:nvSpPr>
        <p:spPr>
          <a:xfrm>
            <a:off x="525780" y="60388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04</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0" name="组合 249"/>
          <p:cNvGrpSpPr/>
          <p:nvPr/>
        </p:nvGrpSpPr>
        <p:grpSpPr>
          <a:xfrm>
            <a:off x="555625" y="511176"/>
            <a:ext cx="3741420" cy="830580"/>
            <a:chOff x="1640" y="3850"/>
            <a:chExt cx="5892" cy="1308"/>
          </a:xfrm>
        </p:grpSpPr>
        <p:sp>
          <p:nvSpPr>
            <p:cNvPr id="251" name="矩形 250"/>
            <p:cNvSpPr/>
            <p:nvPr/>
          </p:nvSpPr>
          <p:spPr>
            <a:xfrm>
              <a:off x="1640"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情绪数据管理</a:t>
              </a:r>
              <a:endParaRPr lang="zh-CN" altLang="en-US" sz="3200" b="1" dirty="0">
                <a:solidFill>
                  <a:schemeClr val="bg1"/>
                </a:solidFill>
                <a:effectLst/>
                <a:latin typeface="黑体" charset="0"/>
                <a:ea typeface="黑体" charset="0"/>
                <a:cs typeface="MiSans" panose="00000500000000000000" charset="-122"/>
              </a:endParaRPr>
            </a:p>
          </p:txBody>
        </p:sp>
        <p:cxnSp>
          <p:nvCxnSpPr>
            <p:cNvPr id="252" name="直接箭头连接符 251"/>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4" name="文本框 3"/>
          <p:cNvSpPr txBox="1"/>
          <p:nvPr/>
        </p:nvSpPr>
        <p:spPr>
          <a:xfrm>
            <a:off x="760730" y="1832610"/>
            <a:ext cx="9992360" cy="583565"/>
          </a:xfrm>
          <a:prstGeom prst="rect">
            <a:avLst/>
          </a:prstGeom>
          <a:noFill/>
        </p:spPr>
        <p:txBody>
          <a:bodyPr wrap="square" rtlCol="0">
            <a:spAutoFit/>
          </a:bodyPr>
          <a:p>
            <a:r>
              <a:rPr lang="zh-CN" altLang="en-US" sz="1600">
                <a:solidFill>
                  <a:schemeClr val="bg1"/>
                </a:solidFill>
              </a:rPr>
              <a:t>情绪处理器定时获取用户新增的日记信息，并调用文本情绪分析算法，将分析结果存储到数据库中，持续追踪和理解用户的情感变化。</a:t>
            </a:r>
            <a:endParaRPr lang="zh-CN" altLang="en-US" sz="1600">
              <a:solidFill>
                <a:schemeClr val="bg1"/>
              </a:solidFill>
            </a:endParaRPr>
          </a:p>
        </p:txBody>
      </p:sp>
      <p:sp>
        <p:nvSpPr>
          <p:cNvPr id="7" name="New shape"/>
          <p:cNvSpPr/>
          <p:nvPr>
            <p:custDataLst>
              <p:tags r:id="rId5"/>
            </p:custDataLst>
          </p:nvPr>
        </p:nvSpPr>
        <p:spPr>
          <a:xfrm>
            <a:off x="760605" y="2765066"/>
            <a:ext cx="3032171" cy="3267240"/>
          </a:xfrm>
          <a:prstGeom prst="roundRect">
            <a:avLst>
              <a:gd name="adj" fmla="val 10000"/>
            </a:avLst>
          </a:prstGeom>
          <a:solidFill>
            <a:schemeClr val="accent3">
              <a:lumMod val="20000"/>
              <a:lumOff val="80000"/>
            </a:schemeClr>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sz="2400" b="1">
                <a:solidFill>
                  <a:schemeClr val="tx2"/>
                </a:solidFill>
              </a:rPr>
              <a:t>日记情绪批处理</a:t>
            </a:r>
            <a:br>
              <a:rPr sz="1800">
                <a:latin typeface="微软雅黑"/>
              </a:rPr>
            </a:br>
            <a:endParaRPr sz="1800">
              <a:latin typeface="微软雅黑"/>
            </a:endParaRPr>
          </a:p>
          <a:p>
            <a:pPr algn="l">
              <a:lnSpc>
                <a:spcPct val="150000"/>
              </a:lnSpc>
            </a:pPr>
            <a:r>
              <a:rPr sz="1575" b="0" i="0">
                <a:solidFill>
                  <a:srgbClr val="000000"/>
                </a:solidFill>
                <a:highlight>
                  <a:srgbClr val="FFFFFF">
                    <a:alpha val="0"/>
                  </a:srgbClr>
                </a:highlight>
                <a:latin typeface="微软雅黑"/>
              </a:rPr>
              <a:t>HeartWave应用的情绪</a:t>
            </a:r>
            <a:r>
              <a:rPr lang="zh-CN" sz="1575" b="0" i="0">
                <a:solidFill>
                  <a:srgbClr val="000000"/>
                </a:solidFill>
                <a:highlight>
                  <a:srgbClr val="FFFFFF">
                    <a:alpha val="0"/>
                  </a:srgbClr>
                </a:highlight>
                <a:latin typeface="微软雅黑"/>
              </a:rPr>
              <a:t>数据管理</a:t>
            </a:r>
            <a:r>
              <a:rPr sz="1575" b="0" i="0">
                <a:solidFill>
                  <a:srgbClr val="000000"/>
                </a:solidFill>
                <a:highlight>
                  <a:srgbClr val="FFFFFF">
                    <a:alpha val="0"/>
                  </a:srgbClr>
                </a:highlight>
                <a:latin typeface="微软雅黑"/>
              </a:rPr>
              <a:t>模块</a:t>
            </a:r>
            <a:r>
              <a:rPr lang="zh-CN" sz="1575" b="0" i="0">
                <a:solidFill>
                  <a:srgbClr val="000000"/>
                </a:solidFill>
                <a:highlight>
                  <a:srgbClr val="FFFFFF">
                    <a:alpha val="0"/>
                  </a:srgbClr>
                </a:highlight>
                <a:latin typeface="微软雅黑"/>
              </a:rPr>
              <a:t>会每隔一个小时一次性获取数据库中在这一个小时内新增的所有日记，进行情绪分析批处理</a:t>
            </a:r>
            <a:r>
              <a:rPr sz="1575" b="0" i="0">
                <a:solidFill>
                  <a:srgbClr val="000000"/>
                </a:solidFill>
                <a:highlight>
                  <a:srgbClr val="FFFFFF">
                    <a:alpha val="0"/>
                  </a:srgbClr>
                </a:highlight>
                <a:latin typeface="微软雅黑"/>
              </a:rPr>
              <a:t>。</a:t>
            </a:r>
            <a:br>
              <a:rPr sz="1800">
                <a:latin typeface="微软雅黑"/>
              </a:rPr>
            </a:br>
            <a:endParaRPr sz="1800">
              <a:latin typeface="微软雅黑"/>
            </a:endParaRPr>
          </a:p>
        </p:txBody>
      </p:sp>
      <p:sp>
        <p:nvSpPr>
          <p:cNvPr id="8" name="New shape"/>
          <p:cNvSpPr/>
          <p:nvPr>
            <p:custDataLst>
              <p:tags r:id="rId6"/>
            </p:custDataLst>
          </p:nvPr>
        </p:nvSpPr>
        <p:spPr>
          <a:xfrm>
            <a:off x="3919776" y="2765065"/>
            <a:ext cx="3040514" cy="3267239"/>
          </a:xfrm>
          <a:prstGeom prst="roundRect">
            <a:avLst>
              <a:gd name="adj" fmla="val 10000"/>
            </a:avLst>
          </a:prstGeom>
          <a:solidFill>
            <a:schemeClr val="accent3">
              <a:lumMod val="20000"/>
              <a:lumOff val="80000"/>
            </a:schemeClr>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20000"/>
          </a:bodyPr>
          <a:p>
            <a:br>
              <a:rPr sz="1800">
                <a:latin typeface="微软雅黑"/>
              </a:rPr>
            </a:br>
            <a:endParaRPr sz="1800">
              <a:latin typeface="微软雅黑"/>
            </a:endParaRPr>
          </a:p>
        </p:txBody>
      </p:sp>
      <p:sp>
        <p:nvSpPr>
          <p:cNvPr id="9" name="New shape"/>
          <p:cNvSpPr/>
          <p:nvPr>
            <p:custDataLst>
              <p:tags r:id="rId7"/>
            </p:custDataLst>
          </p:nvPr>
        </p:nvSpPr>
        <p:spPr>
          <a:xfrm>
            <a:off x="7087290" y="2765065"/>
            <a:ext cx="3040515" cy="3267240"/>
          </a:xfrm>
          <a:prstGeom prst="roundRect">
            <a:avLst>
              <a:gd name="adj" fmla="val 10000"/>
            </a:avLst>
          </a:prstGeom>
          <a:solidFill>
            <a:schemeClr val="accent3">
              <a:lumMod val="20000"/>
              <a:lumOff val="80000"/>
            </a:schemeClr>
          </a:solidFill>
          <a:ln w="6350">
            <a:solidFill>
              <a:srgbClr val="0CB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br>
              <a:rPr sz="1800">
                <a:latin typeface="微软雅黑"/>
              </a:rPr>
            </a:br>
            <a:endParaRPr sz="1800">
              <a:latin typeface="微软雅黑"/>
            </a:endParaRPr>
          </a:p>
          <a:p>
            <a:pPr algn="l"/>
            <a:br>
              <a:rPr sz="1800">
                <a:latin typeface="微软雅黑"/>
              </a:rPr>
            </a:br>
            <a:br>
              <a:rPr sz="1800">
                <a:latin typeface="微软雅黑"/>
              </a:rPr>
            </a:br>
            <a:endParaRPr sz="1800">
              <a:latin typeface="微软雅黑"/>
            </a:endParaRPr>
          </a:p>
        </p:txBody>
      </p:sp>
      <p:sp>
        <p:nvSpPr>
          <p:cNvPr id="11" name="文本框 10"/>
          <p:cNvSpPr txBox="1"/>
          <p:nvPr/>
        </p:nvSpPr>
        <p:spPr>
          <a:xfrm>
            <a:off x="712470" y="1341755"/>
            <a:ext cx="3735070" cy="460375"/>
          </a:xfrm>
          <a:prstGeom prst="rect">
            <a:avLst/>
          </a:prstGeom>
          <a:noFill/>
        </p:spPr>
        <p:txBody>
          <a:bodyPr wrap="square" rtlCol="0">
            <a:spAutoFit/>
          </a:bodyPr>
          <a:p>
            <a:r>
              <a:rPr lang="zh-CN" altLang="en-US" sz="2400">
                <a:solidFill>
                  <a:schemeClr val="accent6"/>
                </a:solidFill>
              </a:rPr>
              <a:t>用户情绪数据处理</a:t>
            </a:r>
            <a:endParaRPr lang="zh-CN" altLang="en-US" sz="2400">
              <a:solidFill>
                <a:schemeClr val="accent6"/>
              </a:solidFill>
            </a:endParaRPr>
          </a:p>
        </p:txBody>
      </p:sp>
      <p:sp>
        <p:nvSpPr>
          <p:cNvPr id="12" name="文本框 11"/>
          <p:cNvSpPr txBox="1"/>
          <p:nvPr/>
        </p:nvSpPr>
        <p:spPr>
          <a:xfrm>
            <a:off x="4105275" y="2968625"/>
            <a:ext cx="2933065" cy="460375"/>
          </a:xfrm>
          <a:prstGeom prst="rect">
            <a:avLst/>
          </a:prstGeom>
          <a:noFill/>
        </p:spPr>
        <p:txBody>
          <a:bodyPr wrap="square" rtlCol="0">
            <a:spAutoFit/>
          </a:bodyPr>
          <a:p>
            <a:r>
              <a:rPr lang="zh-CN" altLang="en-US" sz="2400" b="1">
                <a:solidFill>
                  <a:schemeClr val="tx2"/>
                </a:solidFill>
                <a:sym typeface="+mn-ea"/>
              </a:rPr>
              <a:t>文本情绪分析</a:t>
            </a:r>
            <a:r>
              <a:rPr lang="en-US" altLang="zh-CN" sz="2400" b="1">
                <a:solidFill>
                  <a:schemeClr val="tx2"/>
                </a:solidFill>
                <a:sym typeface="+mn-ea"/>
              </a:rPr>
              <a:t>API</a:t>
            </a:r>
            <a:endParaRPr lang="en-US" altLang="zh-CN" sz="2400" b="1">
              <a:solidFill>
                <a:schemeClr val="tx2"/>
              </a:solidFill>
              <a:sym typeface="+mn-ea"/>
            </a:endParaRPr>
          </a:p>
        </p:txBody>
      </p:sp>
      <p:sp>
        <p:nvSpPr>
          <p:cNvPr id="13" name="文本框 12"/>
          <p:cNvSpPr txBox="1"/>
          <p:nvPr/>
        </p:nvSpPr>
        <p:spPr>
          <a:xfrm>
            <a:off x="4018280" y="3696970"/>
            <a:ext cx="2894965" cy="1370965"/>
          </a:xfrm>
          <a:prstGeom prst="rect">
            <a:avLst/>
          </a:prstGeom>
          <a:noFill/>
        </p:spPr>
        <p:txBody>
          <a:bodyPr wrap="square" rtlCol="0">
            <a:spAutoFit/>
          </a:bodyPr>
          <a:p>
            <a:pPr>
              <a:lnSpc>
                <a:spcPct val="130000"/>
              </a:lnSpc>
            </a:pPr>
            <a:r>
              <a:rPr lang="zh-CN" sz="1600">
                <a:solidFill>
                  <a:srgbClr val="000000"/>
                </a:solidFill>
                <a:highlight>
                  <a:srgbClr val="FFFFFF">
                    <a:alpha val="0"/>
                  </a:srgbClr>
                </a:highlight>
                <a:latin typeface="微软雅黑"/>
                <a:sym typeface="+mn-ea"/>
              </a:rPr>
              <a:t>情绪处理器模块在获取到日记信息后，会调用百度的文本情绪分析API，对用户的日记内容进行情绪分析。</a:t>
            </a:r>
            <a:endParaRPr lang="zh-CN" altLang="en-US" sz="1600">
              <a:solidFill>
                <a:srgbClr val="000000"/>
              </a:solidFill>
              <a:highlight>
                <a:srgbClr val="FFFFFF">
                  <a:alpha val="0"/>
                </a:srgbClr>
              </a:highlight>
              <a:latin typeface="微软雅黑"/>
              <a:sym typeface="+mn-ea"/>
            </a:endParaRPr>
          </a:p>
        </p:txBody>
      </p:sp>
      <p:sp>
        <p:nvSpPr>
          <p:cNvPr id="14" name="文本框 13"/>
          <p:cNvSpPr txBox="1"/>
          <p:nvPr/>
        </p:nvSpPr>
        <p:spPr>
          <a:xfrm>
            <a:off x="7200265" y="2968625"/>
            <a:ext cx="2814955" cy="460375"/>
          </a:xfrm>
          <a:prstGeom prst="rect">
            <a:avLst/>
          </a:prstGeom>
          <a:noFill/>
        </p:spPr>
        <p:txBody>
          <a:bodyPr wrap="square" rtlCol="0">
            <a:spAutoFit/>
          </a:bodyPr>
          <a:p>
            <a:r>
              <a:rPr lang="zh-CN" altLang="en-US" sz="2400" b="1">
                <a:solidFill>
                  <a:schemeClr val="tx2"/>
                </a:solidFill>
                <a:sym typeface="+mn-ea"/>
              </a:rPr>
              <a:t>存储结果至数据库</a:t>
            </a:r>
            <a:endParaRPr lang="zh-CN" altLang="en-US" sz="2400" b="1">
              <a:solidFill>
                <a:schemeClr val="tx2"/>
              </a:solidFill>
              <a:sym typeface="+mn-ea"/>
            </a:endParaRPr>
          </a:p>
        </p:txBody>
      </p:sp>
      <p:sp>
        <p:nvSpPr>
          <p:cNvPr id="15" name="文本框 14"/>
          <p:cNvSpPr txBox="1"/>
          <p:nvPr/>
        </p:nvSpPr>
        <p:spPr>
          <a:xfrm>
            <a:off x="7292340" y="3648075"/>
            <a:ext cx="2722880" cy="1271270"/>
          </a:xfrm>
          <a:prstGeom prst="rect">
            <a:avLst/>
          </a:prstGeom>
          <a:noFill/>
        </p:spPr>
        <p:txBody>
          <a:bodyPr wrap="square" rtlCol="0">
            <a:spAutoFit/>
          </a:bodyPr>
          <a:p>
            <a:pPr>
              <a:lnSpc>
                <a:spcPct val="120000"/>
              </a:lnSpc>
            </a:pPr>
            <a:r>
              <a:rPr sz="1600">
                <a:solidFill>
                  <a:srgbClr val="000000"/>
                </a:solidFill>
                <a:highlight>
                  <a:srgbClr val="FFFFFF">
                    <a:alpha val="0"/>
                  </a:srgbClr>
                </a:highlight>
                <a:latin typeface="微软雅黑"/>
                <a:sym typeface="+mn-ea"/>
              </a:rPr>
              <a:t>文本情绪分析的结果会被存储到</a:t>
            </a:r>
            <a:r>
              <a:rPr lang="en-US" sz="1600">
                <a:solidFill>
                  <a:srgbClr val="000000"/>
                </a:solidFill>
                <a:highlight>
                  <a:srgbClr val="FFFFFF">
                    <a:alpha val="0"/>
                  </a:srgbClr>
                </a:highlight>
                <a:latin typeface="微软雅黑"/>
                <a:sym typeface="+mn-ea"/>
              </a:rPr>
              <a:t>MongoDB</a:t>
            </a:r>
            <a:r>
              <a:rPr sz="1600">
                <a:solidFill>
                  <a:srgbClr val="000000"/>
                </a:solidFill>
                <a:highlight>
                  <a:srgbClr val="FFFFFF">
                    <a:alpha val="0"/>
                  </a:srgbClr>
                </a:highlight>
                <a:latin typeface="微软雅黑"/>
                <a:sym typeface="+mn-ea"/>
              </a:rPr>
              <a:t>数据库中，以便于HeartWave应用持续追踪和理解用户的情感变化。</a:t>
            </a:r>
            <a:endParaRPr lang="zh-CN" altLang="en-US" sz="1600">
              <a:solidFill>
                <a:srgbClr val="000000"/>
              </a:solidFill>
              <a:highlight>
                <a:srgbClr val="FFFFFF">
                  <a:alpha val="0"/>
                </a:srgbClr>
              </a:highlight>
              <a:latin typeface="微软雅黑"/>
              <a:sym typeface="+mn-ea"/>
            </a:endParaRPr>
          </a:p>
        </p:txBody>
      </p:sp>
      <p:pic>
        <p:nvPicPr>
          <p:cNvPr id="16" name="图片 15" descr="8e913bf168797255763dba0d7000015a"/>
          <p:cNvPicPr>
            <a:picLocks noChangeAspect="1"/>
          </p:cNvPicPr>
          <p:nvPr/>
        </p:nvPicPr>
        <p:blipFill>
          <a:blip r:embed="rId8"/>
          <a:stretch>
            <a:fillRect/>
          </a:stretch>
        </p:blipFill>
        <p:spPr>
          <a:xfrm>
            <a:off x="3663315" y="657860"/>
            <a:ext cx="5514975" cy="5544185"/>
          </a:xfrm>
          <a:prstGeom prst="rect">
            <a:avLst/>
          </a:prstGeom>
        </p:spPr>
      </p:pic>
      <p:sp>
        <p:nvSpPr>
          <p:cNvPr id="17" name="文本框 16"/>
          <p:cNvSpPr txBox="1"/>
          <p:nvPr>
            <p:custDataLst>
              <p:tags r:id="rId9"/>
            </p:custDataLst>
          </p:nvPr>
        </p:nvSpPr>
        <p:spPr>
          <a:xfrm>
            <a:off x="-635" y="55435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05</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55625" y="511176"/>
            <a:ext cx="3741420" cy="830580"/>
            <a:chOff x="1640" y="3850"/>
            <a:chExt cx="5892" cy="1308"/>
          </a:xfrm>
        </p:grpSpPr>
        <p:sp>
          <p:nvSpPr>
            <p:cNvPr id="293" name="矩形 292"/>
            <p:cNvSpPr/>
            <p:nvPr/>
          </p:nvSpPr>
          <p:spPr>
            <a:xfrm>
              <a:off x="1640"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情绪数据管理</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94" name="直接箭头连接符 293"/>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4" name="文本框 3"/>
          <p:cNvSpPr txBox="1"/>
          <p:nvPr/>
        </p:nvSpPr>
        <p:spPr>
          <a:xfrm>
            <a:off x="610235" y="1634490"/>
            <a:ext cx="10480675" cy="583565"/>
          </a:xfrm>
          <a:prstGeom prst="rect">
            <a:avLst/>
          </a:prstGeom>
          <a:noFill/>
        </p:spPr>
        <p:txBody>
          <a:bodyPr wrap="square" rtlCol="0">
            <a:spAutoFit/>
          </a:bodyPr>
          <a:p>
            <a:r>
              <a:rPr lang="zh-CN" altLang="en-US" sz="1600">
                <a:solidFill>
                  <a:schemeClr val="bg1"/>
                </a:solidFill>
              </a:rPr>
              <a:t>情绪处理器还包括一个音乐情绪分析算法。它从</a:t>
            </a:r>
            <a:r>
              <a:rPr lang="zh-CN" altLang="en-US" sz="1600">
                <a:solidFill>
                  <a:srgbClr val="FFFF00"/>
                </a:solidFill>
              </a:rPr>
              <a:t>RabbitMQ</a:t>
            </a:r>
            <a:r>
              <a:rPr lang="zh-CN" altLang="en-US" sz="1600">
                <a:solidFill>
                  <a:schemeClr val="bg1"/>
                </a:solidFill>
              </a:rPr>
              <a:t>获取音乐信息，进行情绪分析，然后将结果存回RabbitMQ。最后，它会定期从RabbitMQ获取音乐情绪信息，并将其上传至数据库。</a:t>
            </a:r>
            <a:endParaRPr lang="zh-CN" altLang="en-US" sz="1600">
              <a:solidFill>
                <a:schemeClr val="bg1"/>
              </a:solidFill>
            </a:endParaRPr>
          </a:p>
        </p:txBody>
      </p:sp>
      <p:pic>
        <p:nvPicPr>
          <p:cNvPr id="8" name="图片 7"/>
          <p:cNvPicPr>
            <a:picLocks noChangeAspect="1"/>
          </p:cNvPicPr>
          <p:nvPr>
            <p:custDataLst>
              <p:tags r:id="rId5"/>
            </p:custDataLst>
          </p:nvPr>
        </p:nvPicPr>
        <p:blipFill>
          <a:blip r:embed="rId6"/>
          <a:stretch>
            <a:fillRect/>
          </a:stretch>
        </p:blipFill>
        <p:spPr>
          <a:xfrm>
            <a:off x="610235" y="2301875"/>
            <a:ext cx="9813925" cy="152781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931545" y="4108450"/>
            <a:ext cx="3365500" cy="2044700"/>
          </a:xfrm>
          <a:prstGeom prst="rect">
            <a:avLst/>
          </a:prstGeom>
        </p:spPr>
      </p:pic>
      <p:pic>
        <p:nvPicPr>
          <p:cNvPr id="19" name="图片 18"/>
          <p:cNvPicPr>
            <a:picLocks noChangeAspect="1"/>
          </p:cNvPicPr>
          <p:nvPr>
            <p:custDataLst>
              <p:tags r:id="rId9"/>
            </p:custDataLst>
          </p:nvPr>
        </p:nvPicPr>
        <p:blipFill>
          <a:blip r:embed="rId10"/>
          <a:stretch>
            <a:fillRect/>
          </a:stretch>
        </p:blipFill>
        <p:spPr>
          <a:xfrm>
            <a:off x="4975225" y="3992880"/>
            <a:ext cx="5448935" cy="2483485"/>
          </a:xfrm>
          <a:prstGeom prst="rect">
            <a:avLst/>
          </a:prstGeom>
        </p:spPr>
      </p:pic>
      <p:sp>
        <p:nvSpPr>
          <p:cNvPr id="20" name="文本框 19"/>
          <p:cNvSpPr txBox="1"/>
          <p:nvPr>
            <p:custDataLst>
              <p:tags r:id="rId11"/>
            </p:custDataLst>
          </p:nvPr>
        </p:nvSpPr>
        <p:spPr>
          <a:xfrm>
            <a:off x="685800" y="1199515"/>
            <a:ext cx="3735070" cy="460375"/>
          </a:xfrm>
          <a:prstGeom prst="rect">
            <a:avLst/>
          </a:prstGeom>
          <a:noFill/>
        </p:spPr>
        <p:txBody>
          <a:bodyPr wrap="square" rtlCol="0">
            <a:spAutoFit/>
          </a:bodyPr>
          <a:p>
            <a:r>
              <a:rPr lang="zh-CN" altLang="en-US" sz="2400">
                <a:solidFill>
                  <a:schemeClr val="accent6"/>
                </a:solidFill>
              </a:rPr>
              <a:t>音乐情绪数据处理</a:t>
            </a:r>
            <a:endParaRPr lang="zh-CN" altLang="en-US" sz="2400">
              <a:solidFill>
                <a:schemeClr val="accent6"/>
              </a:solidFill>
            </a:endParaRPr>
          </a:p>
        </p:txBody>
      </p:sp>
      <p:sp>
        <p:nvSpPr>
          <p:cNvPr id="21" name="文本框 20"/>
          <p:cNvSpPr txBox="1"/>
          <p:nvPr>
            <p:custDataLst>
              <p:tags r:id="rId12"/>
            </p:custDataLst>
          </p:nvPr>
        </p:nvSpPr>
        <p:spPr>
          <a:xfrm>
            <a:off x="-635" y="55435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05</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Tree>
    <p:custDataLst>
      <p:tags r:id="rId1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55625" y="511176"/>
            <a:ext cx="3741420" cy="830580"/>
            <a:chOff x="1640" y="3850"/>
            <a:chExt cx="5892" cy="1308"/>
          </a:xfrm>
        </p:grpSpPr>
        <p:sp>
          <p:nvSpPr>
            <p:cNvPr id="293" name="矩形 292"/>
            <p:cNvSpPr/>
            <p:nvPr/>
          </p:nvSpPr>
          <p:spPr>
            <a:xfrm>
              <a:off x="1640"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情绪数据管理</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94" name="直接箭头连接符 293"/>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20" name="文本框 19"/>
          <p:cNvSpPr txBox="1"/>
          <p:nvPr>
            <p:custDataLst>
              <p:tags r:id="rId5"/>
            </p:custDataLst>
          </p:nvPr>
        </p:nvSpPr>
        <p:spPr>
          <a:xfrm>
            <a:off x="555625" y="1199515"/>
            <a:ext cx="3735070" cy="460375"/>
          </a:xfrm>
          <a:prstGeom prst="rect">
            <a:avLst/>
          </a:prstGeom>
          <a:noFill/>
        </p:spPr>
        <p:txBody>
          <a:bodyPr wrap="square" rtlCol="0">
            <a:spAutoFit/>
          </a:bodyPr>
          <a:p>
            <a:r>
              <a:rPr lang="zh-CN" altLang="en-US" sz="2400">
                <a:solidFill>
                  <a:schemeClr val="accent6"/>
                </a:solidFill>
              </a:rPr>
              <a:t>选择使用RabbitMQ的原因</a:t>
            </a:r>
            <a:endParaRPr lang="zh-CN" altLang="en-US" sz="2400">
              <a:solidFill>
                <a:schemeClr val="accent6"/>
              </a:solidFill>
            </a:endParaRPr>
          </a:p>
        </p:txBody>
      </p:sp>
      <p:pic>
        <p:nvPicPr>
          <p:cNvPr id="6" name="图片 5" descr="80b75f585f0fbad3c37c1109bf8978c5_720"/>
          <p:cNvPicPr>
            <a:picLocks noChangeAspect="1"/>
          </p:cNvPicPr>
          <p:nvPr/>
        </p:nvPicPr>
        <p:blipFill>
          <a:blip r:embed="rId6"/>
          <a:stretch>
            <a:fillRect/>
          </a:stretch>
        </p:blipFill>
        <p:spPr>
          <a:xfrm>
            <a:off x="1185545" y="4410710"/>
            <a:ext cx="4539615" cy="2202815"/>
          </a:xfrm>
          <a:prstGeom prst="rect">
            <a:avLst/>
          </a:prstGeom>
        </p:spPr>
      </p:pic>
      <p:pic>
        <p:nvPicPr>
          <p:cNvPr id="7" name="图片 6" descr="f44056cd9b8690c7d2adb93964731c05"/>
          <p:cNvPicPr>
            <a:picLocks noChangeAspect="1"/>
          </p:cNvPicPr>
          <p:nvPr/>
        </p:nvPicPr>
        <p:blipFill>
          <a:blip r:embed="rId7"/>
          <a:stretch>
            <a:fillRect/>
          </a:stretch>
        </p:blipFill>
        <p:spPr>
          <a:xfrm>
            <a:off x="6347460" y="4285615"/>
            <a:ext cx="3942080" cy="245237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1185545" y="1744980"/>
            <a:ext cx="9103995" cy="2457450"/>
          </a:xfrm>
          <a:prstGeom prst="rect">
            <a:avLst/>
          </a:prstGeom>
        </p:spPr>
      </p:pic>
      <p:sp>
        <p:nvSpPr>
          <p:cNvPr id="17" name="文本框 16"/>
          <p:cNvSpPr txBox="1"/>
          <p:nvPr>
            <p:custDataLst>
              <p:tags r:id="rId10"/>
            </p:custDataLst>
          </p:nvPr>
        </p:nvSpPr>
        <p:spPr>
          <a:xfrm>
            <a:off x="-635" y="55435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05</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Tree>
    <p:custDataLst>
      <p:tags r:id="rId1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55625" y="511176"/>
            <a:ext cx="3741420" cy="830580"/>
            <a:chOff x="1640" y="3850"/>
            <a:chExt cx="5892" cy="1308"/>
          </a:xfrm>
        </p:grpSpPr>
        <p:sp>
          <p:nvSpPr>
            <p:cNvPr id="293" name="矩形 292"/>
            <p:cNvSpPr/>
            <p:nvPr/>
          </p:nvSpPr>
          <p:spPr>
            <a:xfrm>
              <a:off x="1640"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情绪数据管理</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94" name="直接箭头连接符 293"/>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4" name="文本框 3"/>
          <p:cNvSpPr txBox="1"/>
          <p:nvPr/>
        </p:nvSpPr>
        <p:spPr>
          <a:xfrm>
            <a:off x="610235" y="1739900"/>
            <a:ext cx="10480675" cy="583565"/>
          </a:xfrm>
          <a:prstGeom prst="rect">
            <a:avLst/>
          </a:prstGeom>
          <a:noFill/>
        </p:spPr>
        <p:txBody>
          <a:bodyPr wrap="square" rtlCol="0">
            <a:spAutoFit/>
          </a:bodyPr>
          <a:p>
            <a:r>
              <a:rPr lang="zh-CN" altLang="en-US" sz="1600">
                <a:solidFill>
                  <a:schemeClr val="bg1"/>
                </a:solidFill>
              </a:rPr>
              <a:t>在</a:t>
            </a:r>
            <a:r>
              <a:rPr lang="en-US" altLang="zh-CN" sz="1600">
                <a:solidFill>
                  <a:schemeClr val="bg1"/>
                </a:solidFill>
              </a:rPr>
              <a:t>kaggle</a:t>
            </a:r>
            <a:r>
              <a:rPr lang="zh-CN" altLang="en-US" sz="1600">
                <a:solidFill>
                  <a:schemeClr val="bg1"/>
                </a:solidFill>
              </a:rPr>
              <a:t>上找寻音乐情绪数据集，并对音乐进行了特征工程的分析，选取数据集的</a:t>
            </a:r>
            <a:r>
              <a:rPr lang="en-US" altLang="zh-CN" sz="1600">
                <a:solidFill>
                  <a:schemeClr val="bg1"/>
                </a:solidFill>
              </a:rPr>
              <a:t>80%</a:t>
            </a:r>
            <a:r>
              <a:rPr lang="zh-CN" altLang="en-US" sz="1600">
                <a:solidFill>
                  <a:schemeClr val="bg1"/>
                </a:solidFill>
              </a:rPr>
              <a:t>作为训练集，</a:t>
            </a:r>
            <a:r>
              <a:rPr lang="en-US" altLang="zh-CN" sz="1600">
                <a:solidFill>
                  <a:schemeClr val="bg1"/>
                </a:solidFill>
              </a:rPr>
              <a:t>20%</a:t>
            </a:r>
            <a:r>
              <a:rPr lang="zh-CN" altLang="en-US" sz="1600">
                <a:solidFill>
                  <a:schemeClr val="bg1"/>
                </a:solidFill>
              </a:rPr>
              <a:t>作为测试集进行了音乐情绪识别模型的训练，用于对音乐情绪的</a:t>
            </a:r>
            <a:r>
              <a:rPr lang="zh-CN" altLang="en-US" sz="1600">
                <a:solidFill>
                  <a:schemeClr val="bg1"/>
                </a:solidFill>
              </a:rPr>
              <a:t>分析。</a:t>
            </a:r>
            <a:endParaRPr lang="zh-CN" altLang="en-US" sz="1600">
              <a:solidFill>
                <a:schemeClr val="bg1"/>
              </a:solidFill>
            </a:endParaRPr>
          </a:p>
        </p:txBody>
      </p:sp>
      <p:sp>
        <p:nvSpPr>
          <p:cNvPr id="20" name="文本框 19"/>
          <p:cNvSpPr txBox="1"/>
          <p:nvPr>
            <p:custDataLst>
              <p:tags r:id="rId5"/>
            </p:custDataLst>
          </p:nvPr>
        </p:nvSpPr>
        <p:spPr>
          <a:xfrm>
            <a:off x="685800" y="1199515"/>
            <a:ext cx="3735070" cy="460375"/>
          </a:xfrm>
          <a:prstGeom prst="rect">
            <a:avLst/>
          </a:prstGeom>
          <a:noFill/>
        </p:spPr>
        <p:txBody>
          <a:bodyPr wrap="square" rtlCol="0">
            <a:spAutoFit/>
          </a:bodyPr>
          <a:p>
            <a:r>
              <a:rPr lang="zh-CN" altLang="en-US" sz="2400">
                <a:solidFill>
                  <a:schemeClr val="accent6"/>
                </a:solidFill>
              </a:rPr>
              <a:t>音乐情绪分析算法</a:t>
            </a:r>
            <a:r>
              <a:rPr lang="zh-CN" altLang="en-US" sz="2400">
                <a:solidFill>
                  <a:schemeClr val="accent6"/>
                </a:solidFill>
              </a:rPr>
              <a:t>探究</a:t>
            </a:r>
            <a:endParaRPr lang="zh-CN" altLang="en-US" sz="2400">
              <a:solidFill>
                <a:schemeClr val="accent6"/>
              </a:solidFill>
            </a:endParaRPr>
          </a:p>
        </p:txBody>
      </p:sp>
      <p:pic>
        <p:nvPicPr>
          <p:cNvPr id="5" name="图片 4"/>
          <p:cNvPicPr>
            <a:picLocks noChangeAspect="1"/>
          </p:cNvPicPr>
          <p:nvPr>
            <p:custDataLst>
              <p:tags r:id="rId6"/>
            </p:custDataLst>
          </p:nvPr>
        </p:nvPicPr>
        <p:blipFill>
          <a:blip r:embed="rId7"/>
          <a:srcRect r="25302"/>
          <a:stretch>
            <a:fillRect/>
          </a:stretch>
        </p:blipFill>
        <p:spPr>
          <a:xfrm>
            <a:off x="685800" y="2403475"/>
            <a:ext cx="3140075" cy="3255645"/>
          </a:xfrm>
          <a:prstGeom prst="rect">
            <a:avLst/>
          </a:prstGeom>
        </p:spPr>
      </p:pic>
      <p:pic>
        <p:nvPicPr>
          <p:cNvPr id="6" name="图片 5"/>
          <p:cNvPicPr>
            <a:picLocks noChangeAspect="1"/>
          </p:cNvPicPr>
          <p:nvPr>
            <p:custDataLst>
              <p:tags r:id="rId8"/>
            </p:custDataLst>
          </p:nvPr>
        </p:nvPicPr>
        <p:blipFill>
          <a:blip r:embed="rId9"/>
          <a:srcRect r="24557"/>
          <a:stretch>
            <a:fillRect/>
          </a:stretch>
        </p:blipFill>
        <p:spPr>
          <a:xfrm>
            <a:off x="4082415" y="2404745"/>
            <a:ext cx="2891155" cy="3255645"/>
          </a:xfrm>
          <a:prstGeom prst="rect">
            <a:avLst/>
          </a:prstGeom>
        </p:spPr>
      </p:pic>
      <p:pic>
        <p:nvPicPr>
          <p:cNvPr id="9" name="图片 8" descr="30c3c4c6de5029d9a22bdd79e8556576"/>
          <p:cNvPicPr>
            <a:picLocks noChangeAspect="1"/>
          </p:cNvPicPr>
          <p:nvPr/>
        </p:nvPicPr>
        <p:blipFill>
          <a:blip r:embed="rId10"/>
          <a:srcRect r="24199"/>
          <a:stretch>
            <a:fillRect/>
          </a:stretch>
        </p:blipFill>
        <p:spPr>
          <a:xfrm>
            <a:off x="7230110" y="4781550"/>
            <a:ext cx="4482465" cy="386715"/>
          </a:xfrm>
          <a:prstGeom prst="rect">
            <a:avLst/>
          </a:prstGeom>
        </p:spPr>
      </p:pic>
      <p:pic>
        <p:nvPicPr>
          <p:cNvPr id="11" name="图片 10" descr="3b316db8f83f4f902d0ea921b9587352"/>
          <p:cNvPicPr>
            <a:picLocks noChangeAspect="1"/>
          </p:cNvPicPr>
          <p:nvPr/>
        </p:nvPicPr>
        <p:blipFill>
          <a:blip r:embed="rId11"/>
          <a:srcRect r="14296"/>
          <a:stretch>
            <a:fillRect/>
          </a:stretch>
        </p:blipFill>
        <p:spPr>
          <a:xfrm>
            <a:off x="7230110" y="5313045"/>
            <a:ext cx="4472940" cy="861695"/>
          </a:xfrm>
          <a:prstGeom prst="rect">
            <a:avLst/>
          </a:prstGeom>
        </p:spPr>
      </p:pic>
      <p:pic>
        <p:nvPicPr>
          <p:cNvPr id="12" name="图片 11"/>
          <p:cNvPicPr>
            <a:picLocks noChangeAspect="1"/>
          </p:cNvPicPr>
          <p:nvPr>
            <p:custDataLst>
              <p:tags r:id="rId12"/>
            </p:custDataLst>
          </p:nvPr>
        </p:nvPicPr>
        <p:blipFill>
          <a:blip r:embed="rId13"/>
          <a:stretch>
            <a:fillRect/>
          </a:stretch>
        </p:blipFill>
        <p:spPr>
          <a:xfrm>
            <a:off x="7230110" y="2404110"/>
            <a:ext cx="4598670" cy="2253615"/>
          </a:xfrm>
          <a:prstGeom prst="rect">
            <a:avLst/>
          </a:prstGeom>
        </p:spPr>
      </p:pic>
      <p:sp>
        <p:nvSpPr>
          <p:cNvPr id="17" name="文本框 16"/>
          <p:cNvSpPr txBox="1"/>
          <p:nvPr>
            <p:custDataLst>
              <p:tags r:id="rId14"/>
            </p:custDataLst>
          </p:nvPr>
        </p:nvSpPr>
        <p:spPr>
          <a:xfrm>
            <a:off x="-635" y="55435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05</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Tree>
    <p:custDataLst>
      <p:tags r:id="rId1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55625" y="511176"/>
            <a:ext cx="3741420" cy="830580"/>
            <a:chOff x="1640" y="3850"/>
            <a:chExt cx="5892" cy="1308"/>
          </a:xfrm>
        </p:grpSpPr>
        <p:sp>
          <p:nvSpPr>
            <p:cNvPr id="293" name="矩形 292"/>
            <p:cNvSpPr/>
            <p:nvPr/>
          </p:nvSpPr>
          <p:spPr>
            <a:xfrm>
              <a:off x="1640"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情绪数据管理</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94" name="直接箭头连接符 293"/>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20" name="文本框 19"/>
          <p:cNvSpPr txBox="1"/>
          <p:nvPr>
            <p:custDataLst>
              <p:tags r:id="rId5"/>
            </p:custDataLst>
          </p:nvPr>
        </p:nvSpPr>
        <p:spPr>
          <a:xfrm>
            <a:off x="555625" y="1199515"/>
            <a:ext cx="4421505" cy="460375"/>
          </a:xfrm>
          <a:prstGeom prst="rect">
            <a:avLst/>
          </a:prstGeom>
          <a:noFill/>
        </p:spPr>
        <p:txBody>
          <a:bodyPr wrap="square" rtlCol="0">
            <a:spAutoFit/>
          </a:bodyPr>
          <a:p>
            <a:r>
              <a:rPr lang="zh-CN" altLang="en-US" sz="2400">
                <a:solidFill>
                  <a:schemeClr val="accent6"/>
                </a:solidFill>
              </a:rPr>
              <a:t>使用</a:t>
            </a:r>
            <a:r>
              <a:rPr lang="en-US" altLang="zh-CN" sz="2400">
                <a:solidFill>
                  <a:schemeClr val="accent6"/>
                </a:solidFill>
              </a:rPr>
              <a:t>MongoDB</a:t>
            </a:r>
            <a:r>
              <a:rPr lang="zh-CN" altLang="en-US" sz="2400">
                <a:solidFill>
                  <a:schemeClr val="accent6"/>
                </a:solidFill>
              </a:rPr>
              <a:t>进行情绪的</a:t>
            </a:r>
            <a:r>
              <a:rPr lang="zh-CN" altLang="en-US" sz="2400">
                <a:solidFill>
                  <a:schemeClr val="accent6"/>
                </a:solidFill>
              </a:rPr>
              <a:t>存储</a:t>
            </a:r>
            <a:endParaRPr lang="zh-CN" altLang="en-US" sz="2400">
              <a:solidFill>
                <a:schemeClr val="accent6"/>
              </a:solidFill>
            </a:endParaRPr>
          </a:p>
        </p:txBody>
      </p:sp>
      <p:sp>
        <p:nvSpPr>
          <p:cNvPr id="4" name="文本框 3"/>
          <p:cNvSpPr txBox="1"/>
          <p:nvPr/>
        </p:nvSpPr>
        <p:spPr>
          <a:xfrm>
            <a:off x="749935" y="1942465"/>
            <a:ext cx="4979670" cy="3328670"/>
          </a:xfrm>
          <a:prstGeom prst="rect">
            <a:avLst/>
          </a:prstGeom>
          <a:noFill/>
        </p:spPr>
        <p:txBody>
          <a:bodyPr wrap="square" rtlCol="0">
            <a:spAutoFit/>
          </a:bodyPr>
          <a:p>
            <a:pPr>
              <a:lnSpc>
                <a:spcPct val="130000"/>
              </a:lnSpc>
            </a:pPr>
            <a:r>
              <a:rPr lang="zh-CN" altLang="en-US">
                <a:solidFill>
                  <a:srgbClr val="FFFF00"/>
                </a:solidFill>
              </a:rPr>
              <a:t>MongoDB</a:t>
            </a:r>
            <a:r>
              <a:rPr lang="zh-CN" altLang="en-US">
                <a:solidFill>
                  <a:schemeClr val="bg1"/>
                </a:solidFill>
              </a:rPr>
              <a:t>是一种NoSQL数据库，提供了高度的灵活性和可扩展性。</a:t>
            </a:r>
            <a:endParaRPr lang="zh-CN" altLang="en-US">
              <a:solidFill>
                <a:schemeClr val="bg1"/>
              </a:solidFill>
            </a:endParaRPr>
          </a:p>
          <a:p>
            <a:pPr>
              <a:lnSpc>
                <a:spcPct val="130000"/>
              </a:lnSpc>
            </a:pPr>
            <a:r>
              <a:rPr lang="zh-CN" altLang="en-US">
                <a:solidFill>
                  <a:schemeClr val="bg1"/>
                </a:solidFill>
              </a:rPr>
              <a:t>在处理“情绪”模块中的数据时，我们面临的是多样化和非结构化的数据类型，例如用户的日记文本、情绪打卡记录和音乐情绪分析结果。MongoDB的文档导向特性使得它非常适合存储这样的异构数据，因为它允许我们存储不同格式和结构的数据，而无需提前定义一个严格的数据模式。</a:t>
            </a:r>
            <a:endParaRPr lang="zh-CN" altLang="en-US">
              <a:solidFill>
                <a:schemeClr val="bg1"/>
              </a:solidFill>
            </a:endParaRPr>
          </a:p>
        </p:txBody>
      </p:sp>
      <p:pic>
        <p:nvPicPr>
          <p:cNvPr id="5" name="图片 4"/>
          <p:cNvPicPr>
            <a:picLocks noChangeAspect="1"/>
          </p:cNvPicPr>
          <p:nvPr>
            <p:custDataLst>
              <p:tags r:id="rId6"/>
            </p:custDataLst>
          </p:nvPr>
        </p:nvPicPr>
        <p:blipFill>
          <a:blip r:embed="rId7"/>
          <a:srcRect r="17763"/>
          <a:stretch>
            <a:fillRect/>
          </a:stretch>
        </p:blipFill>
        <p:spPr>
          <a:xfrm>
            <a:off x="5864225" y="1826260"/>
            <a:ext cx="5748020" cy="3338830"/>
          </a:xfrm>
          <a:prstGeom prst="rect">
            <a:avLst/>
          </a:prstGeom>
        </p:spPr>
      </p:pic>
      <p:sp>
        <p:nvSpPr>
          <p:cNvPr id="17" name="文本框 16"/>
          <p:cNvSpPr txBox="1"/>
          <p:nvPr>
            <p:custDataLst>
              <p:tags r:id="rId8"/>
            </p:custDataLst>
          </p:nvPr>
        </p:nvSpPr>
        <p:spPr>
          <a:xfrm>
            <a:off x="-635" y="55435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05</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1052195" y="511176"/>
            <a:ext cx="3244850" cy="830580"/>
            <a:chOff x="2422" y="3850"/>
            <a:chExt cx="5110" cy="1308"/>
          </a:xfrm>
        </p:grpSpPr>
        <p:sp>
          <p:nvSpPr>
            <p:cNvPr id="293" name="矩形 292"/>
            <p:cNvSpPr/>
            <p:nvPr/>
          </p:nvSpPr>
          <p:spPr>
            <a:xfrm>
              <a:off x="2422"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音乐收听</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94" name="直接箭头连接符 293"/>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4" name="文本框 3"/>
          <p:cNvSpPr txBox="1"/>
          <p:nvPr/>
        </p:nvSpPr>
        <p:spPr>
          <a:xfrm>
            <a:off x="937895" y="3429000"/>
            <a:ext cx="3411855" cy="810260"/>
          </a:xfrm>
          <a:prstGeom prst="rect">
            <a:avLst/>
          </a:prstGeom>
          <a:noFill/>
        </p:spPr>
        <p:txBody>
          <a:bodyPr wrap="square" rtlCol="0">
            <a:spAutoFit/>
          </a:bodyPr>
          <a:p>
            <a:pPr>
              <a:lnSpc>
                <a:spcPct val="130000"/>
              </a:lnSpc>
            </a:pPr>
            <a:r>
              <a:rPr lang="zh-CN" altLang="en-US">
                <a:solidFill>
                  <a:schemeClr val="bg1"/>
                </a:solidFill>
              </a:rPr>
              <a:t>使用了文件数据库，可以进行音乐的上传和下载，以及</a:t>
            </a:r>
            <a:r>
              <a:rPr lang="zh-CN" altLang="en-US">
                <a:solidFill>
                  <a:schemeClr val="bg1"/>
                </a:solidFill>
              </a:rPr>
              <a:t>播放。</a:t>
            </a:r>
            <a:endParaRPr lang="zh-CN" altLang="en-US">
              <a:solidFill>
                <a:schemeClr val="bg1"/>
              </a:solidFill>
            </a:endParaRPr>
          </a:p>
        </p:txBody>
      </p:sp>
      <p:sp>
        <p:nvSpPr>
          <p:cNvPr id="17" name="文本框 16"/>
          <p:cNvSpPr txBox="1"/>
          <p:nvPr>
            <p:custDataLst>
              <p:tags r:id="rId5"/>
            </p:custDataLst>
          </p:nvPr>
        </p:nvSpPr>
        <p:spPr>
          <a:xfrm>
            <a:off x="306070" y="603885"/>
            <a:ext cx="1321735" cy="6451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06</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pic>
        <p:nvPicPr>
          <p:cNvPr id="6" name="图片 5" descr="55e2a30a0ebcfed9ccab794a6c5fba7e"/>
          <p:cNvPicPr>
            <a:picLocks noChangeAspect="1"/>
          </p:cNvPicPr>
          <p:nvPr/>
        </p:nvPicPr>
        <p:blipFill>
          <a:blip r:embed="rId6"/>
          <a:stretch>
            <a:fillRect/>
          </a:stretch>
        </p:blipFill>
        <p:spPr>
          <a:xfrm>
            <a:off x="4818380" y="511175"/>
            <a:ext cx="6307455" cy="6038215"/>
          </a:xfrm>
          <a:prstGeom prst="rect">
            <a:avLst/>
          </a:prstGeom>
        </p:spPr>
      </p:pic>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991235" y="2128520"/>
            <a:ext cx="2853690" cy="2368550"/>
            <a:chOff x="10466" y="4047"/>
            <a:chExt cx="4494" cy="3730"/>
          </a:xfrm>
        </p:grpSpPr>
        <p:sp>
          <p:nvSpPr>
            <p:cNvPr id="24" name="文本框 23" descr="7b0a20202020227461726765744d6f64756c65223a202270726f636573734f6e6c696e65466f6e7473220a7d0a"/>
            <p:cNvSpPr txBox="1"/>
            <p:nvPr/>
          </p:nvSpPr>
          <p:spPr>
            <a:xfrm>
              <a:off x="10466" y="6761"/>
              <a:ext cx="4494" cy="1016"/>
            </a:xfrm>
            <a:prstGeom prst="rect">
              <a:avLst/>
            </a:prstGeom>
            <a:noFill/>
          </p:spPr>
          <p:txBody>
            <a:bodyPr wrap="square" rtlCol="0">
              <a:spAutoFit/>
            </a:bodyPr>
            <a:p>
              <a:pPr lvl="0" algn="l"/>
              <a:r>
                <a:rPr lang="zh-CN" altLang="en-US" sz="3600" dirty="0">
                  <a:solidFill>
                    <a:schemeClr val="bg1"/>
                  </a:solidFill>
                  <a:latin typeface="黑体" charset="-122"/>
                  <a:ea typeface="黑体" charset="-122"/>
                  <a:cs typeface="MiSans Bold" panose="00000800000000000000" charset="-122"/>
                  <a:sym typeface="MiSans" panose="00000500000000000000" charset="-122"/>
                </a:rPr>
                <a:t>系统演示</a:t>
              </a:r>
              <a:endParaRPr lang="zh-CN" altLang="en-US" sz="3600" dirty="0">
                <a:solidFill>
                  <a:schemeClr val="bg1"/>
                </a:solidFill>
                <a:latin typeface="黑体" charset="-122"/>
                <a:ea typeface="黑体"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02.</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6" name="文本框 5"/>
          <p:cNvSpPr txBox="1"/>
          <p:nvPr>
            <p:custDataLst>
              <p:tags r:id="rId5"/>
            </p:custDataLst>
          </p:nvPr>
        </p:nvSpPr>
        <p:spPr>
          <a:xfrm>
            <a:off x="991235" y="550545"/>
            <a:ext cx="1859915" cy="275590"/>
          </a:xfrm>
          <a:prstGeom prst="rect">
            <a:avLst/>
          </a:prstGeom>
          <a:noFill/>
        </p:spPr>
        <p:txBody>
          <a:bodyPr wrap="square" rtlCol="0">
            <a:spAutoFit/>
          </a:bodyPr>
          <a:p>
            <a:pPr algn="l"/>
            <a:r>
              <a:rPr lang="en-US" altLang="zh-CN" sz="1200" spc="200">
                <a:solidFill>
                  <a:schemeClr val="lt1"/>
                </a:solidFill>
                <a:uFillTx/>
                <a:latin typeface="黑体" charset="-122"/>
                <a:ea typeface="黑体" charset="-122"/>
              </a:rPr>
              <a:t>HeartWave</a:t>
            </a:r>
            <a:endParaRPr lang="en-US" altLang="zh-CN" sz="1200" spc="200">
              <a:solidFill>
                <a:schemeClr val="lt1"/>
              </a:solidFill>
              <a:uFillTx/>
              <a:latin typeface="黑体" charset="-122"/>
              <a:ea typeface="黑体" charset="-122"/>
            </a:endParaRPr>
          </a:p>
        </p:txBody>
      </p:sp>
    </p:spTree>
    <p:custDataLst>
      <p:tags r:id="rId6"/>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991235" y="2128520"/>
            <a:ext cx="2640330" cy="2368550"/>
            <a:chOff x="10466" y="4047"/>
            <a:chExt cx="4158" cy="3730"/>
          </a:xfrm>
        </p:grpSpPr>
        <p:sp>
          <p:nvSpPr>
            <p:cNvPr id="24" name="文本框 23" descr="7b0a20202020227461726765744d6f64756c65223a202270726f636573734f6e6c696e65466f6e7473220a7d0a"/>
            <p:cNvSpPr txBox="1"/>
            <p:nvPr/>
          </p:nvSpPr>
          <p:spPr>
            <a:xfrm>
              <a:off x="10466" y="6761"/>
              <a:ext cx="4158" cy="1016"/>
            </a:xfrm>
            <a:prstGeom prst="rect">
              <a:avLst/>
            </a:prstGeom>
            <a:noFill/>
          </p:spPr>
          <p:txBody>
            <a:bodyPr wrap="square" rtlCol="0">
              <a:spAutoFit/>
            </a:bodyPr>
            <a:p>
              <a:pPr algn="l"/>
              <a:r>
                <a:rPr lang="zh-CN" altLang="en-US" sz="3600" dirty="0">
                  <a:solidFill>
                    <a:schemeClr val="bg1"/>
                  </a:solidFill>
                  <a:latin typeface="黑体" charset="-122"/>
                  <a:ea typeface="黑体" charset="-122"/>
                  <a:cs typeface="MiSans Bold" panose="00000800000000000000" charset="-122"/>
                  <a:sym typeface="MiSans" panose="00000500000000000000" charset="-122"/>
                </a:rPr>
                <a:t>挑战</a:t>
              </a:r>
              <a:r>
                <a:rPr lang="zh-CN" altLang="en-US" sz="3600" dirty="0">
                  <a:solidFill>
                    <a:schemeClr val="bg1"/>
                  </a:solidFill>
                  <a:latin typeface="黑体" charset="-122"/>
                  <a:ea typeface="黑体" charset="-122"/>
                  <a:cs typeface="MiSans Bold" panose="00000800000000000000" charset="-122"/>
                  <a:sym typeface="MiSans" panose="00000500000000000000" charset="-122"/>
                </a:rPr>
                <a:t>与问题</a:t>
              </a:r>
              <a:endParaRPr lang="zh-CN" altLang="en-US" sz="3600" dirty="0">
                <a:solidFill>
                  <a:schemeClr val="bg1"/>
                </a:solidFill>
                <a:latin typeface="黑体" charset="-122"/>
                <a:ea typeface="黑体"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03.</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3" name="文本框 2"/>
          <p:cNvSpPr txBox="1"/>
          <p:nvPr>
            <p:custDataLst>
              <p:tags r:id="rId5"/>
            </p:custDataLst>
          </p:nvPr>
        </p:nvSpPr>
        <p:spPr>
          <a:xfrm>
            <a:off x="991235" y="550545"/>
            <a:ext cx="1859915" cy="275590"/>
          </a:xfrm>
          <a:prstGeom prst="rect">
            <a:avLst/>
          </a:prstGeom>
          <a:noFill/>
        </p:spPr>
        <p:txBody>
          <a:bodyPr wrap="square" rtlCol="0">
            <a:spAutoFit/>
          </a:bodyPr>
          <a:p>
            <a:pPr algn="l"/>
            <a:r>
              <a:rPr lang="en-US" altLang="zh-CN" sz="1200" spc="200">
                <a:solidFill>
                  <a:schemeClr val="lt1"/>
                </a:solidFill>
                <a:uFillTx/>
                <a:latin typeface="黑体" charset="-122"/>
                <a:ea typeface="黑体" charset="-122"/>
              </a:rPr>
              <a:t>HeartWave</a:t>
            </a:r>
            <a:endParaRPr lang="en-US" altLang="zh-CN" sz="1200" spc="200">
              <a:solidFill>
                <a:schemeClr val="lt1"/>
              </a:solidFill>
              <a:uFillTx/>
              <a:latin typeface="黑体" charset="-122"/>
              <a:ea typeface="黑体" charset="-122"/>
            </a:endParaRPr>
          </a:p>
        </p:txBody>
      </p:sp>
    </p:spTree>
    <p:custDataLst>
      <p:tags r:id="rId6"/>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25780" y="511176"/>
            <a:ext cx="5685790" cy="830580"/>
            <a:chOff x="1593" y="3850"/>
            <a:chExt cx="8954" cy="1308"/>
          </a:xfrm>
        </p:grpSpPr>
        <p:sp>
          <p:nvSpPr>
            <p:cNvPr id="293" name="矩形 292"/>
            <p:cNvSpPr/>
            <p:nvPr/>
          </p:nvSpPr>
          <p:spPr>
            <a:xfrm>
              <a:off x="2694" y="3850"/>
              <a:ext cx="5658" cy="1308"/>
            </a:xfrm>
            <a:prstGeom prst="rect">
              <a:avLst/>
            </a:prstGeom>
            <a:noFill/>
          </p:spPr>
          <p:txBody>
            <a:bodyPr wrap="square" rtlCol="0" anchor="ctr" anchorCtr="0"/>
            <a:p>
              <a:pPr algn="l"/>
              <a:r>
                <a:rPr lang="zh-CN" altLang="en-US" sz="3200" dirty="0">
                  <a:solidFill>
                    <a:schemeClr val="bg1"/>
                  </a:solidFill>
                  <a:effectLst/>
                  <a:latin typeface="黑体" charset="-122"/>
                  <a:ea typeface="黑体" charset="-122"/>
                  <a:cs typeface="MiSans" panose="00000500000000000000" charset="-122"/>
                </a:rPr>
                <a:t>挑战和问题</a:t>
              </a:r>
              <a:endParaRPr lang="zh-CN" altLang="en-US" sz="3200" dirty="0">
                <a:solidFill>
                  <a:schemeClr val="bg1"/>
                </a:solidFill>
                <a:effectLst/>
                <a:latin typeface="黑体" charset="-122"/>
                <a:ea typeface="黑体" charset="-122"/>
                <a:cs typeface="MiSans" panose="00000500000000000000" charset="-122"/>
              </a:endParaRPr>
            </a:p>
          </p:txBody>
        </p:sp>
        <p:cxnSp>
          <p:nvCxnSpPr>
            <p:cNvPr id="294" name="直接箭头连接符 293"/>
            <p:cNvCxnSpPr/>
            <p:nvPr/>
          </p:nvCxnSpPr>
          <p:spPr>
            <a:xfrm>
              <a:off x="881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1593" y="3996"/>
              <a:ext cx="1775" cy="1016"/>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04</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9" name="文本框 8"/>
          <p:cNvSpPr txBox="1"/>
          <p:nvPr/>
        </p:nvSpPr>
        <p:spPr>
          <a:xfrm>
            <a:off x="1464945" y="1341755"/>
            <a:ext cx="8394700" cy="2306955"/>
          </a:xfrm>
          <a:prstGeom prst="rect">
            <a:avLst/>
          </a:prstGeom>
          <a:noFill/>
        </p:spPr>
        <p:txBody>
          <a:bodyPr wrap="square" rtlCol="0">
            <a:spAutoFit/>
          </a:bodyPr>
          <a:p>
            <a:r>
              <a:rPr lang="zh-CN">
                <a:solidFill>
                  <a:schemeClr val="bg1"/>
                </a:solidFill>
                <a:latin typeface="微软雅黑" charset="-122"/>
                <a:ea typeface="微软雅黑" charset="-122"/>
                <a:cs typeface="微软雅黑" charset="-122"/>
              </a:rPr>
              <a:t>挑战：</a:t>
            </a:r>
            <a:endParaRPr lang="zh-CN">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r>
              <a:rPr lang="zh-CN" sz="1400">
                <a:solidFill>
                  <a:schemeClr val="bg1"/>
                </a:solidFill>
                <a:latin typeface="微软雅黑" charset="-122"/>
                <a:ea typeface="微软雅黑" charset="-122"/>
                <a:cs typeface="微软雅黑" charset="-122"/>
              </a:rPr>
              <a:t>情感分类准确性： 确保算法可以准确地识别和分类用户的情感，需要克服主观性和多样性带来的复杂性。</a:t>
            </a:r>
            <a:endParaRPr lang="zh-CN"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endParaRPr lang="zh-CN"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r>
              <a:rPr lang="zh-CN" sz="1400">
                <a:solidFill>
                  <a:schemeClr val="bg1"/>
                </a:solidFill>
                <a:latin typeface="微软雅黑" charset="-122"/>
                <a:ea typeface="微软雅黑" charset="-122"/>
                <a:cs typeface="微软雅黑" charset="-122"/>
              </a:rPr>
              <a:t>个性化推荐： 面对每个用户对情感的独特理解和表达，创建一个能够根据个体差异进行个性化推荐的系统是一项挑战。考虑到用户的音乐偏好、文化背景等因素，确保推荐的音乐与用户的实际情感相匹配，需要系统具备高度的个性化能力。</a:t>
            </a:r>
            <a:endParaRPr lang="zh-CN"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endParaRPr lang="zh-CN"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r>
              <a:rPr lang="zh-CN" sz="1400">
                <a:solidFill>
                  <a:schemeClr val="bg1"/>
                </a:solidFill>
                <a:latin typeface="微软雅黑" charset="-122"/>
                <a:ea typeface="微软雅黑" charset="-122"/>
                <a:cs typeface="微软雅黑" charset="-122"/>
              </a:rPr>
              <a:t>实时性要求： 情感是动态变化的，用户的情感状态可能在短时间内发生变化。这对算法的效率和性能提出了要求，需要确保系统能够在实时性要求下保持高可靠性。</a:t>
            </a:r>
            <a:endParaRPr lang="zh-CN" sz="1400">
              <a:solidFill>
                <a:schemeClr val="bg1"/>
              </a:solidFill>
              <a:latin typeface="微软雅黑" charset="-122"/>
              <a:ea typeface="微软雅黑" charset="-122"/>
              <a:cs typeface="微软雅黑" charset="-122"/>
            </a:endParaRPr>
          </a:p>
        </p:txBody>
      </p:sp>
      <p:sp>
        <p:nvSpPr>
          <p:cNvPr id="4" name="文本框 3"/>
          <p:cNvSpPr txBox="1"/>
          <p:nvPr/>
        </p:nvSpPr>
        <p:spPr>
          <a:xfrm>
            <a:off x="1505585" y="3936365"/>
            <a:ext cx="8452485" cy="2091690"/>
          </a:xfrm>
          <a:prstGeom prst="rect">
            <a:avLst/>
          </a:prstGeom>
          <a:noFill/>
        </p:spPr>
        <p:txBody>
          <a:bodyPr wrap="square" rtlCol="0">
            <a:spAutoFit/>
          </a:bodyPr>
          <a:p>
            <a:r>
              <a:rPr lang="zh-CN" altLang="en-US">
                <a:solidFill>
                  <a:schemeClr val="bg1"/>
                </a:solidFill>
                <a:latin typeface="微软雅黑" charset="-122"/>
                <a:ea typeface="微软雅黑" charset="-122"/>
                <a:cs typeface="微软雅黑" charset="-122"/>
              </a:rPr>
              <a:t>问题：</a:t>
            </a:r>
            <a:endParaRPr lang="zh-CN" altLang="en-US">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r>
              <a:rPr lang="zh-CN" altLang="en-US" sz="1400">
                <a:solidFill>
                  <a:schemeClr val="bg1"/>
                </a:solidFill>
                <a:latin typeface="微软雅黑" charset="-122"/>
                <a:ea typeface="微软雅黑" charset="-122"/>
                <a:cs typeface="微软雅黑" charset="-122"/>
              </a:rPr>
              <a:t>数据难以获取： 情感分析需要大量的标注数据来训练模型。获取准确且丰富的情感标注数据可能是一个挑战，因为情感是主观的，并且不同文化、背景的人对情感的表达方式可能不同。</a:t>
            </a:r>
            <a:endParaRPr lang="zh-CN" altLang="en-US"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endParaRPr lang="zh-CN" altLang="en-US"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r>
              <a:rPr lang="zh-CN" altLang="en-US" sz="1400">
                <a:solidFill>
                  <a:schemeClr val="bg1"/>
                </a:solidFill>
                <a:latin typeface="微软雅黑" charset="-122"/>
                <a:ea typeface="微软雅黑" charset="-122"/>
                <a:cs typeface="微软雅黑" charset="-122"/>
              </a:rPr>
              <a:t>用户反馈和适应性： 用户的音乐偏好和情感体验可能随时间而变化。系统需要具有良好的用户反馈机制，以便不断学习和适应用户的变化，以提供更精准的推荐。</a:t>
            </a:r>
            <a:endParaRPr lang="zh-CN" altLang="en-US"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endParaRPr lang="zh-CN" altLang="en-US" sz="1400">
              <a:solidFill>
                <a:schemeClr val="bg1"/>
              </a:solidFill>
              <a:latin typeface="微软雅黑" charset="-122"/>
              <a:ea typeface="微软雅黑" charset="-122"/>
              <a:cs typeface="微软雅黑" charset="-122"/>
            </a:endParaRPr>
          </a:p>
          <a:p>
            <a:pPr marL="342900" indent="-342900">
              <a:buFont typeface="Arial" panose="020B0604020202090204" pitchFamily="34" charset="0"/>
              <a:buAutoNum type="arabicPeriod"/>
            </a:pPr>
            <a:r>
              <a:rPr lang="zh-CN" altLang="en-US" sz="1400">
                <a:solidFill>
                  <a:schemeClr val="bg1"/>
                </a:solidFill>
                <a:latin typeface="微软雅黑" charset="-122"/>
                <a:ea typeface="微软雅黑" charset="-122"/>
                <a:cs typeface="微软雅黑" charset="-122"/>
              </a:rPr>
              <a:t>用户隐私和数据安全问题：在个性化推荐过程中涉及大量用户数据，如何平衡提供个性化服务与用户隐私的保护是系统设计再次迭代时需要考虑的问题。</a:t>
            </a:r>
            <a:endParaRPr lang="zh-CN" altLang="en-US" sz="1400">
              <a:solidFill>
                <a:schemeClr val="bg1"/>
              </a:solidFill>
              <a:latin typeface="微软雅黑" charset="-122"/>
              <a:ea typeface="微软雅黑" charset="-122"/>
              <a:cs typeface="微软雅黑" charset="-122"/>
            </a:endParaRPr>
          </a:p>
        </p:txBody>
      </p:sp>
    </p:spTree>
    <p:custDataLst>
      <p:tags r:id="rId5"/>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9525"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793750" y="696595"/>
            <a:ext cx="4417695" cy="1198880"/>
            <a:chOff x="11498" y="5921"/>
            <a:chExt cx="6957" cy="1888"/>
          </a:xfrm>
        </p:grpSpPr>
        <p:sp>
          <p:nvSpPr>
            <p:cNvPr id="24" name="文本框 23"/>
            <p:cNvSpPr txBox="1"/>
            <p:nvPr>
              <p:custDataLst>
                <p:tags r:id="rId2"/>
              </p:custDataLst>
            </p:nvPr>
          </p:nvSpPr>
          <p:spPr>
            <a:xfrm>
              <a:off x="14607" y="6678"/>
              <a:ext cx="3848" cy="919"/>
            </a:xfrm>
            <a:prstGeom prst="rect">
              <a:avLst/>
            </a:prstGeom>
            <a:noFill/>
          </p:spPr>
          <p:txBody>
            <a:bodyPr wrap="square" rtlCol="0">
              <a:spAutoFit/>
            </a:bodyPr>
            <a:p>
              <a:pPr algn="l">
                <a:buClrTx/>
                <a:buSzTx/>
                <a:buFontTx/>
              </a:pPr>
              <a:r>
                <a:rPr lang="en-US" altLang="zh-CN" sz="3200">
                  <a:solidFill>
                    <a:schemeClr val="accent6"/>
                  </a:solidFill>
                  <a:latin typeface="MiSans" panose="00000500000000000000" charset="-122"/>
                  <a:ea typeface="MiSans" panose="00000500000000000000" charset="-122"/>
                  <a:sym typeface="+mn-ea"/>
                </a:rPr>
                <a:t>CONTENTS</a:t>
              </a:r>
              <a:endParaRPr lang="en-US" altLang="zh-CN" sz="3200" kern="0">
                <a:solidFill>
                  <a:schemeClr val="accent6"/>
                </a:solidFill>
                <a:uFillTx/>
                <a:latin typeface="MiSans" panose="00000500000000000000" charset="-122"/>
                <a:ea typeface="MiSans" panose="00000500000000000000" charset="-122"/>
                <a:sym typeface="+mn-ea"/>
              </a:endParaRPr>
            </a:p>
          </p:txBody>
        </p:sp>
        <p:sp>
          <p:nvSpPr>
            <p:cNvPr id="25" name="文本框 24"/>
            <p:cNvSpPr txBox="1"/>
            <p:nvPr>
              <p:custDataLst>
                <p:tags r:id="rId3"/>
              </p:custDataLst>
            </p:nvPr>
          </p:nvSpPr>
          <p:spPr>
            <a:xfrm>
              <a:off x="11498" y="5921"/>
              <a:ext cx="5654" cy="1888"/>
            </a:xfrm>
            <a:prstGeom prst="rect">
              <a:avLst/>
            </a:prstGeom>
            <a:noFill/>
          </p:spPr>
          <p:txBody>
            <a:bodyPr wrap="square" rtlCol="0">
              <a:spAutoFit/>
            </a:bodyPr>
            <a:p>
              <a:pPr algn="l"/>
              <a:r>
                <a:rPr lang="zh-CN" altLang="en-US" sz="7200">
                  <a:solidFill>
                    <a:schemeClr val="bg1"/>
                  </a:solidFill>
                  <a:effectLst/>
                  <a:latin typeface="MiSans Bold" panose="00000800000000000000" charset="-122"/>
                  <a:ea typeface="MiSans Bold" panose="00000800000000000000" charset="-122"/>
                  <a:cs typeface="MiSans Bold" panose="00000800000000000000" charset="-122"/>
                  <a:sym typeface="+mn-ea"/>
                </a:rPr>
                <a:t>目录</a:t>
              </a:r>
              <a:endParaRPr lang="zh-CN" altLang="en-US" sz="7200">
                <a:solidFill>
                  <a:schemeClr val="bg1"/>
                </a:solidFill>
                <a:effectLst/>
                <a:latin typeface="MiSans Bold" panose="00000800000000000000" charset="-122"/>
                <a:ea typeface="MiSans Bold" panose="00000800000000000000" charset="-122"/>
                <a:cs typeface="MiSans Bold" panose="00000800000000000000" charset="-122"/>
                <a:sym typeface="+mn-ea"/>
              </a:endParaRPr>
            </a:p>
          </p:txBody>
        </p:sp>
      </p:grpSp>
      <p:grpSp>
        <p:nvGrpSpPr>
          <p:cNvPr id="10" name="组合 9"/>
          <p:cNvGrpSpPr/>
          <p:nvPr/>
        </p:nvGrpSpPr>
        <p:grpSpPr>
          <a:xfrm>
            <a:off x="1118870" y="2965450"/>
            <a:ext cx="2361565" cy="2241224"/>
            <a:chOff x="1854" y="4685"/>
            <a:chExt cx="3507" cy="3328"/>
          </a:xfrm>
        </p:grpSpPr>
        <p:sp>
          <p:nvSpPr>
            <p:cNvPr id="6" name="文本框 5"/>
            <p:cNvSpPr txBox="1"/>
            <p:nvPr>
              <p:custDataLst>
                <p:tags r:id="rId4"/>
              </p:custDataLst>
            </p:nvPr>
          </p:nvSpPr>
          <p:spPr>
            <a:xfrm>
              <a:off x="1854" y="4685"/>
              <a:ext cx="2445" cy="1643"/>
            </a:xfrm>
            <a:prstGeom prst="rect">
              <a:avLst/>
            </a:prstGeom>
            <a:noFill/>
          </p:spPr>
          <p:txBody>
            <a:bodyPr wrap="square" rtlCol="0">
              <a:spAutoFit/>
            </a:bodyPr>
            <a:p>
              <a:pPr algn="l"/>
              <a:r>
                <a:rPr lang="en-US" altLang="zh-CN" sz="6600">
                  <a:ln>
                    <a:noFill/>
                  </a:ln>
                  <a:solidFill>
                    <a:schemeClr val="bg1"/>
                  </a:solidFill>
                  <a:latin typeface="MiSans Bold" panose="00000800000000000000" charset="-122"/>
                  <a:ea typeface="MiSans Bold" panose="00000800000000000000" charset="-122"/>
                  <a:cs typeface="MiSans Bold" panose="00000800000000000000" charset="-122"/>
                </a:rPr>
                <a:t>01</a:t>
              </a:r>
              <a:endParaRPr lang="en-US" altLang="zh-CN" sz="6600">
                <a:ln>
                  <a:noFill/>
                </a:ln>
                <a:solidFill>
                  <a:schemeClr val="bg1"/>
                </a:solidFill>
                <a:latin typeface="MiSans Bold" panose="00000800000000000000" charset="-122"/>
                <a:ea typeface="MiSans Bold" panose="00000800000000000000" charset="-122"/>
                <a:cs typeface="MiSans Bold" panose="00000800000000000000" charset="-122"/>
              </a:endParaRPr>
            </a:p>
          </p:txBody>
        </p:sp>
        <p:sp>
          <p:nvSpPr>
            <p:cNvPr id="28" name="文本框 27"/>
            <p:cNvSpPr txBox="1"/>
            <p:nvPr>
              <p:custDataLst>
                <p:tags r:id="rId5"/>
              </p:custDataLst>
            </p:nvPr>
          </p:nvSpPr>
          <p:spPr>
            <a:xfrm>
              <a:off x="1854" y="6906"/>
              <a:ext cx="2964" cy="684"/>
            </a:xfrm>
            <a:prstGeom prst="rect">
              <a:avLst/>
            </a:prstGeom>
            <a:noFill/>
          </p:spPr>
          <p:txBody>
            <a:bodyPr wrap="square" rtlCol="0">
              <a:spAutoFit/>
            </a:bodyPr>
            <a:p>
              <a:pPr algn="l"/>
              <a:r>
                <a:rPr lang="zh-CN" altLang="en-US" sz="2400">
                  <a:ln>
                    <a:noFill/>
                  </a:ln>
                  <a:solidFill>
                    <a:schemeClr val="bg1"/>
                  </a:solidFill>
                  <a:latin typeface="黑体" charset="-122"/>
                  <a:ea typeface="黑体" charset="-122"/>
                  <a:cs typeface="MiSans Bold" panose="00000800000000000000" charset="-122"/>
                </a:rPr>
                <a:t>技术实现</a:t>
              </a:r>
              <a:endParaRPr lang="zh-CN" altLang="en-US" sz="2400">
                <a:ln>
                  <a:noFill/>
                </a:ln>
                <a:solidFill>
                  <a:schemeClr val="bg1"/>
                </a:solidFill>
                <a:latin typeface="黑体" charset="-122"/>
                <a:ea typeface="黑体" charset="-122"/>
                <a:cs typeface="MiSans Bold" panose="00000800000000000000" charset="-122"/>
              </a:endParaRPr>
            </a:p>
          </p:txBody>
        </p:sp>
        <p:sp>
          <p:nvSpPr>
            <p:cNvPr id="29" name="文本框 28"/>
            <p:cNvSpPr txBox="1"/>
            <p:nvPr>
              <p:custDataLst>
                <p:tags r:id="rId6"/>
              </p:custDataLst>
            </p:nvPr>
          </p:nvSpPr>
          <p:spPr>
            <a:xfrm>
              <a:off x="1854" y="7604"/>
              <a:ext cx="3507" cy="409"/>
            </a:xfrm>
            <a:prstGeom prst="rect">
              <a:avLst/>
            </a:prstGeom>
            <a:noFill/>
          </p:spPr>
          <p:txBody>
            <a:bodyPr wrap="square" rtlCol="0">
              <a:spAutoFit/>
            </a:bodyPr>
            <a:p>
              <a:pPr lvl="0" algn="l">
                <a:buClrTx/>
                <a:buSzTx/>
                <a:buFontTx/>
              </a:pPr>
              <a:endParaRPr lang="en-US" altLang="zh-CN" sz="1200">
                <a:solidFill>
                  <a:schemeClr val="bg1">
                    <a:alpha val="80000"/>
                  </a:schemeClr>
                </a:solidFill>
                <a:latin typeface="MiSans" panose="00000500000000000000" charset="-122"/>
                <a:ea typeface="MiSans" panose="00000500000000000000" charset="-122"/>
                <a:sym typeface="+mn-ea"/>
              </a:endParaRPr>
            </a:p>
          </p:txBody>
        </p:sp>
      </p:grpSp>
      <p:grpSp>
        <p:nvGrpSpPr>
          <p:cNvPr id="11" name="组合 10"/>
          <p:cNvGrpSpPr/>
          <p:nvPr/>
        </p:nvGrpSpPr>
        <p:grpSpPr>
          <a:xfrm>
            <a:off x="3773805" y="2965450"/>
            <a:ext cx="1995916" cy="1956357"/>
            <a:chOff x="1854" y="4685"/>
            <a:chExt cx="2964" cy="2905"/>
          </a:xfrm>
        </p:grpSpPr>
        <p:sp>
          <p:nvSpPr>
            <p:cNvPr id="12" name="文本框 11"/>
            <p:cNvSpPr txBox="1"/>
            <p:nvPr>
              <p:custDataLst>
                <p:tags r:id="rId7"/>
              </p:custDataLst>
            </p:nvPr>
          </p:nvSpPr>
          <p:spPr>
            <a:xfrm>
              <a:off x="1854" y="4685"/>
              <a:ext cx="2445" cy="1643"/>
            </a:xfrm>
            <a:prstGeom prst="rect">
              <a:avLst/>
            </a:prstGeom>
            <a:noFill/>
          </p:spPr>
          <p:txBody>
            <a:bodyPr wrap="square" rtlCol="0">
              <a:spAutoFit/>
            </a:bodyPr>
            <a:p>
              <a:pPr algn="l"/>
              <a:r>
                <a:rPr lang="en-US" altLang="zh-CN" sz="6600">
                  <a:ln>
                    <a:noFill/>
                  </a:ln>
                  <a:solidFill>
                    <a:schemeClr val="bg1"/>
                  </a:solidFill>
                  <a:latin typeface="MiSans Bold" panose="00000800000000000000" charset="-122"/>
                  <a:ea typeface="MiSans Bold" panose="00000800000000000000" charset="-122"/>
                  <a:cs typeface="MiSans Bold" panose="00000800000000000000" charset="-122"/>
                </a:rPr>
                <a:t>02</a:t>
              </a:r>
              <a:endParaRPr lang="en-US" altLang="zh-CN" sz="6600">
                <a:ln>
                  <a:noFill/>
                </a:ln>
                <a:solidFill>
                  <a:schemeClr val="bg1"/>
                </a:solidFill>
                <a:latin typeface="MiSans Bold" panose="00000800000000000000" charset="-122"/>
                <a:ea typeface="MiSans Bold" panose="00000800000000000000" charset="-122"/>
                <a:cs typeface="MiSans Bold" panose="00000800000000000000" charset="-122"/>
              </a:endParaRPr>
            </a:p>
          </p:txBody>
        </p:sp>
        <p:sp>
          <p:nvSpPr>
            <p:cNvPr id="13" name="文本框 12"/>
            <p:cNvSpPr txBox="1"/>
            <p:nvPr>
              <p:custDataLst>
                <p:tags r:id="rId8"/>
              </p:custDataLst>
            </p:nvPr>
          </p:nvSpPr>
          <p:spPr>
            <a:xfrm>
              <a:off x="1854" y="6906"/>
              <a:ext cx="2964" cy="684"/>
            </a:xfrm>
            <a:prstGeom prst="rect">
              <a:avLst/>
            </a:prstGeom>
            <a:noFill/>
          </p:spPr>
          <p:txBody>
            <a:bodyPr wrap="square" rtlCol="0">
              <a:spAutoFit/>
            </a:bodyPr>
            <a:p>
              <a:pPr lvl="0" algn="l">
                <a:buClrTx/>
                <a:buSzTx/>
                <a:buFontTx/>
              </a:pPr>
              <a:r>
                <a:rPr lang="zh-CN" altLang="en-US" sz="2400">
                  <a:ln>
                    <a:noFill/>
                  </a:ln>
                  <a:solidFill>
                    <a:schemeClr val="bg1"/>
                  </a:solidFill>
                  <a:latin typeface="黑体" charset="-122"/>
                  <a:ea typeface="黑体" charset="-122"/>
                  <a:cs typeface="MiSans Bold" panose="00000800000000000000" charset="-122"/>
                  <a:sym typeface="+mn-ea"/>
                </a:rPr>
                <a:t>系统演示</a:t>
              </a:r>
              <a:endParaRPr lang="zh-CN" altLang="en-US" sz="2400">
                <a:ln>
                  <a:noFill/>
                </a:ln>
                <a:solidFill>
                  <a:schemeClr val="bg1"/>
                </a:solidFill>
                <a:latin typeface="黑体" charset="-122"/>
                <a:ea typeface="黑体" charset="-122"/>
                <a:cs typeface="MiSans Bold" panose="00000800000000000000" charset="-122"/>
                <a:sym typeface="+mn-ea"/>
              </a:endParaRPr>
            </a:p>
          </p:txBody>
        </p:sp>
      </p:grpSp>
      <p:grpSp>
        <p:nvGrpSpPr>
          <p:cNvPr id="16" name="组合 15"/>
          <p:cNvGrpSpPr/>
          <p:nvPr/>
        </p:nvGrpSpPr>
        <p:grpSpPr>
          <a:xfrm>
            <a:off x="6327140" y="2965450"/>
            <a:ext cx="1995916" cy="1956357"/>
            <a:chOff x="1854" y="4685"/>
            <a:chExt cx="2964" cy="2905"/>
          </a:xfrm>
        </p:grpSpPr>
        <p:sp>
          <p:nvSpPr>
            <p:cNvPr id="17" name="文本框 16"/>
            <p:cNvSpPr txBox="1"/>
            <p:nvPr>
              <p:custDataLst>
                <p:tags r:id="rId9"/>
              </p:custDataLst>
            </p:nvPr>
          </p:nvSpPr>
          <p:spPr>
            <a:xfrm>
              <a:off x="1854" y="4685"/>
              <a:ext cx="2445" cy="1643"/>
            </a:xfrm>
            <a:prstGeom prst="rect">
              <a:avLst/>
            </a:prstGeom>
            <a:noFill/>
          </p:spPr>
          <p:txBody>
            <a:bodyPr wrap="square" rtlCol="0">
              <a:spAutoFit/>
            </a:bodyPr>
            <a:p>
              <a:pPr algn="l"/>
              <a:r>
                <a:rPr lang="en-US" altLang="zh-CN" sz="6600">
                  <a:ln>
                    <a:noFill/>
                  </a:ln>
                  <a:solidFill>
                    <a:schemeClr val="bg1"/>
                  </a:solidFill>
                  <a:latin typeface="MiSans Bold" panose="00000800000000000000" charset="-122"/>
                  <a:ea typeface="MiSans Bold" panose="00000800000000000000" charset="-122"/>
                  <a:cs typeface="MiSans Bold" panose="00000800000000000000" charset="-122"/>
                </a:rPr>
                <a:t>03</a:t>
              </a:r>
              <a:endParaRPr lang="en-US" altLang="zh-CN" sz="6600">
                <a:ln>
                  <a:noFill/>
                </a:ln>
                <a:solidFill>
                  <a:schemeClr val="bg1"/>
                </a:solidFill>
                <a:latin typeface="MiSans Bold" panose="00000800000000000000" charset="-122"/>
                <a:ea typeface="MiSans Bold" panose="00000800000000000000" charset="-122"/>
                <a:cs typeface="MiSans Bold" panose="00000800000000000000" charset="-122"/>
              </a:endParaRPr>
            </a:p>
          </p:txBody>
        </p:sp>
        <p:sp>
          <p:nvSpPr>
            <p:cNvPr id="18" name="文本框 17"/>
            <p:cNvSpPr txBox="1"/>
            <p:nvPr>
              <p:custDataLst>
                <p:tags r:id="rId10"/>
              </p:custDataLst>
            </p:nvPr>
          </p:nvSpPr>
          <p:spPr>
            <a:xfrm>
              <a:off x="1854" y="6906"/>
              <a:ext cx="2964" cy="684"/>
            </a:xfrm>
            <a:prstGeom prst="rect">
              <a:avLst/>
            </a:prstGeom>
            <a:noFill/>
          </p:spPr>
          <p:txBody>
            <a:bodyPr wrap="square" rtlCol="0">
              <a:spAutoFit/>
            </a:bodyPr>
            <a:p>
              <a:pPr algn="l"/>
              <a:r>
                <a:rPr lang="zh-CN" altLang="en-US" sz="2400">
                  <a:ln>
                    <a:noFill/>
                  </a:ln>
                  <a:solidFill>
                    <a:schemeClr val="bg1"/>
                  </a:solidFill>
                  <a:latin typeface="黑体" charset="-122"/>
                  <a:ea typeface="黑体" charset="-122"/>
                  <a:cs typeface="MiSans Bold" panose="00000800000000000000" charset="-122"/>
                </a:rPr>
                <a:t>挑战与问题</a:t>
              </a:r>
              <a:endParaRPr lang="zh-CN" altLang="en-US" sz="2400">
                <a:ln>
                  <a:noFill/>
                </a:ln>
                <a:solidFill>
                  <a:schemeClr val="bg1"/>
                </a:solidFill>
                <a:latin typeface="黑体" charset="-122"/>
                <a:ea typeface="黑体" charset="-122"/>
                <a:cs typeface="MiSans Bold" panose="00000800000000000000" charset="-122"/>
              </a:endParaRPr>
            </a:p>
          </p:txBody>
        </p:sp>
      </p:grpSp>
      <p:grpSp>
        <p:nvGrpSpPr>
          <p:cNvPr id="21" name="组合 20"/>
          <p:cNvGrpSpPr/>
          <p:nvPr/>
        </p:nvGrpSpPr>
        <p:grpSpPr>
          <a:xfrm>
            <a:off x="8843010" y="2965450"/>
            <a:ext cx="1995916" cy="1956357"/>
            <a:chOff x="1854" y="4685"/>
            <a:chExt cx="2964" cy="2905"/>
          </a:xfrm>
        </p:grpSpPr>
        <p:sp>
          <p:nvSpPr>
            <p:cNvPr id="22" name="文本框 21"/>
            <p:cNvSpPr txBox="1"/>
            <p:nvPr>
              <p:custDataLst>
                <p:tags r:id="rId11"/>
              </p:custDataLst>
            </p:nvPr>
          </p:nvSpPr>
          <p:spPr>
            <a:xfrm>
              <a:off x="1854" y="4685"/>
              <a:ext cx="2445" cy="1643"/>
            </a:xfrm>
            <a:prstGeom prst="rect">
              <a:avLst/>
            </a:prstGeom>
            <a:noFill/>
          </p:spPr>
          <p:txBody>
            <a:bodyPr wrap="square" rtlCol="0">
              <a:spAutoFit/>
            </a:bodyPr>
            <a:p>
              <a:pPr algn="l"/>
              <a:r>
                <a:rPr lang="en-US" altLang="zh-CN" sz="6600">
                  <a:ln>
                    <a:noFill/>
                  </a:ln>
                  <a:solidFill>
                    <a:schemeClr val="bg1"/>
                  </a:solidFill>
                  <a:latin typeface="MiSans Bold" panose="00000800000000000000" charset="-122"/>
                  <a:ea typeface="MiSans Bold" panose="00000800000000000000" charset="-122"/>
                  <a:cs typeface="MiSans Bold" panose="00000800000000000000" charset="-122"/>
                </a:rPr>
                <a:t>04</a:t>
              </a:r>
              <a:endParaRPr lang="en-US" altLang="zh-CN" sz="6600">
                <a:ln>
                  <a:noFill/>
                </a:ln>
                <a:solidFill>
                  <a:schemeClr val="bg1"/>
                </a:solidFill>
                <a:latin typeface="MiSans Bold" panose="00000800000000000000" charset="-122"/>
                <a:ea typeface="MiSans Bold" panose="00000800000000000000" charset="-122"/>
                <a:cs typeface="MiSans Bold" panose="00000800000000000000" charset="-122"/>
              </a:endParaRPr>
            </a:p>
          </p:txBody>
        </p:sp>
        <p:sp>
          <p:nvSpPr>
            <p:cNvPr id="23" name="文本框 22"/>
            <p:cNvSpPr txBox="1"/>
            <p:nvPr>
              <p:custDataLst>
                <p:tags r:id="rId12"/>
              </p:custDataLst>
            </p:nvPr>
          </p:nvSpPr>
          <p:spPr>
            <a:xfrm>
              <a:off x="1854" y="6906"/>
              <a:ext cx="2964" cy="684"/>
            </a:xfrm>
            <a:prstGeom prst="rect">
              <a:avLst/>
            </a:prstGeom>
            <a:noFill/>
          </p:spPr>
          <p:txBody>
            <a:bodyPr wrap="square" rtlCol="0">
              <a:spAutoFit/>
            </a:bodyPr>
            <a:p>
              <a:pPr algn="l"/>
              <a:r>
                <a:rPr lang="zh-CN" altLang="en-US" sz="2400">
                  <a:ln>
                    <a:noFill/>
                  </a:ln>
                  <a:solidFill>
                    <a:schemeClr val="bg1"/>
                  </a:solidFill>
                  <a:latin typeface="黑体" charset="-122"/>
                  <a:ea typeface="黑体" charset="-122"/>
                  <a:cs typeface="MiSans Bold" panose="00000800000000000000" charset="-122"/>
                </a:rPr>
                <a:t>团队反思</a:t>
              </a:r>
              <a:endParaRPr lang="zh-CN" altLang="en-US" sz="2400">
                <a:ln>
                  <a:noFill/>
                </a:ln>
                <a:solidFill>
                  <a:schemeClr val="bg1"/>
                </a:solidFill>
                <a:latin typeface="黑体" charset="-122"/>
                <a:ea typeface="黑体" charset="-122"/>
                <a:cs typeface="MiSans Bold" panose="00000800000000000000" charset="-122"/>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33" name="矩形 32"/>
          <p:cNvSpPr/>
          <p:nvPr/>
        </p:nvSpPr>
        <p:spPr>
          <a:xfrm>
            <a:off x="0" y="881380"/>
            <a:ext cx="933450" cy="733425"/>
          </a:xfrm>
          <a:prstGeom prst="rect">
            <a:avLst/>
          </a:prstGeom>
          <a:gradFill>
            <a:gsLst>
              <a:gs pos="0">
                <a:srgbClr val="41CEB2">
                  <a:alpha val="0"/>
                </a:srgbClr>
              </a:gs>
              <a:gs pos="100000">
                <a:schemeClr val="accent6"/>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2" name="直接箭头连接符 251"/>
          <p:cNvCxnSpPr/>
          <p:nvPr/>
        </p:nvCxnSpPr>
        <p:spPr>
          <a:xfrm>
            <a:off x="1508760" y="4182111"/>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4013200" y="4182111"/>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6428105" y="4182111"/>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8973820" y="4182111"/>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0719435" y="6452235"/>
            <a:ext cx="1472565" cy="403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10967694" y="132704"/>
            <a:ext cx="969222" cy="1066800"/>
            <a:chOff x="2158413" y="-53093"/>
            <a:chExt cx="873185" cy="960741"/>
          </a:xfrm>
        </p:grpSpPr>
        <p:sp>
          <p:nvSpPr>
            <p:cNvPr id="34" name="矩形 1023"/>
            <p:cNvSpPr/>
            <p:nvPr>
              <p:custDataLst>
                <p:tags r:id="rId1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14"/>
              </p:custDataLst>
            </p:nvPr>
          </p:nvPicPr>
          <p:blipFill rotWithShape="1">
            <a:blip r:embed="rId15" cstate="screen">
              <a:extLst>
                <a:ext uri="{96DAC541-7B7A-43D3-8B79-37D633B846F1}">
                  <asvg:svgBlip xmlns:asvg="http://schemas.microsoft.com/office/drawing/2016/SVG/main" r:embed="rId16"/>
                </a:ext>
              </a:extLst>
            </a:blip>
            <a:srcRect r="76895"/>
            <a:stretch>
              <a:fillRect/>
            </a:stretch>
          </p:blipFill>
          <p:spPr>
            <a:xfrm>
              <a:off x="2211814" y="-53093"/>
              <a:ext cx="778994" cy="960741"/>
            </a:xfrm>
            <a:prstGeom prst="ellipse">
              <a:avLst/>
            </a:prstGeom>
          </p:spPr>
        </p:pic>
      </p:grpSp>
    </p:spTree>
    <p:custDataLst>
      <p:tags r:id="rId17"/>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991235" y="2128520"/>
            <a:ext cx="2811780" cy="2368550"/>
            <a:chOff x="10466" y="4047"/>
            <a:chExt cx="4428" cy="3730"/>
          </a:xfrm>
        </p:grpSpPr>
        <p:sp>
          <p:nvSpPr>
            <p:cNvPr id="24" name="文本框 23" descr="7b0a20202020227461726765744d6f64756c65223a202270726f636573734f6e6c696e65466f6e7473220a7d0a"/>
            <p:cNvSpPr txBox="1"/>
            <p:nvPr/>
          </p:nvSpPr>
          <p:spPr>
            <a:xfrm>
              <a:off x="10466" y="6761"/>
              <a:ext cx="4428" cy="1016"/>
            </a:xfrm>
            <a:prstGeom prst="rect">
              <a:avLst/>
            </a:prstGeom>
            <a:noFill/>
          </p:spPr>
          <p:txBody>
            <a:bodyPr wrap="square" rtlCol="0">
              <a:spAutoFit/>
            </a:bodyPr>
            <a:p>
              <a:pPr lvl="0" algn="l"/>
              <a:r>
                <a:rPr lang="zh-CN" altLang="en-US" sz="3600" dirty="0">
                  <a:solidFill>
                    <a:schemeClr val="bg1"/>
                  </a:solidFill>
                  <a:latin typeface="黑体" charset="-122"/>
                  <a:ea typeface="黑体" charset="-122"/>
                  <a:cs typeface="MiSans Bold" panose="00000800000000000000" charset="-122"/>
                  <a:sym typeface="MiSans" panose="00000500000000000000" charset="-122"/>
                </a:rPr>
                <a:t>团队反思</a:t>
              </a:r>
              <a:endParaRPr lang="zh-CN" altLang="en-US" sz="3600" dirty="0">
                <a:solidFill>
                  <a:schemeClr val="bg1"/>
                </a:solidFill>
                <a:latin typeface="黑体" charset="-122"/>
                <a:ea typeface="黑体"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04.</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sp>
        <p:nvSpPr>
          <p:cNvPr id="49" name="文本框 48"/>
          <p:cNvSpPr txBox="1"/>
          <p:nvPr>
            <p:custDataLst>
              <p:tags r:id="rId2"/>
            </p:custDataLst>
          </p:nvPr>
        </p:nvSpPr>
        <p:spPr>
          <a:xfrm>
            <a:off x="991235" y="550545"/>
            <a:ext cx="1859915" cy="275590"/>
          </a:xfrm>
          <a:prstGeom prst="rect">
            <a:avLst/>
          </a:prstGeom>
          <a:noFill/>
        </p:spPr>
        <p:txBody>
          <a:bodyPr wrap="square" rtlCol="0">
            <a:spAutoFit/>
          </a:bodyPr>
          <a:p>
            <a:pPr algn="l"/>
            <a:r>
              <a:rPr lang="en-US" altLang="zh-CN" sz="1200" spc="200">
                <a:solidFill>
                  <a:schemeClr val="lt1"/>
                </a:solidFill>
                <a:uFillTx/>
                <a:latin typeface="黑体" charset="-122"/>
                <a:ea typeface="黑体" charset="-122"/>
              </a:rPr>
              <a:t>HeartWave</a:t>
            </a:r>
            <a:endParaRPr lang="en-US" altLang="zh-CN" sz="1200" spc="200">
              <a:solidFill>
                <a:schemeClr val="lt1"/>
              </a:solidFill>
              <a:uFillTx/>
              <a:latin typeface="黑体" charset="-122"/>
              <a:ea typeface="黑体" charset="-122"/>
            </a:endParaRPr>
          </a:p>
        </p:txBody>
      </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srcRect r="76895"/>
            <a:stretch>
              <a:fillRect/>
            </a:stretch>
          </p:blipFill>
          <p:spPr>
            <a:xfrm>
              <a:off x="2211814" y="-53093"/>
              <a:ext cx="778994" cy="960741"/>
            </a:xfrm>
            <a:prstGeom prst="ellipse">
              <a:avLst/>
            </a:prstGeom>
          </p:spPr>
        </p:pic>
      </p:grpSp>
    </p:spTree>
    <p:custDataLst>
      <p:tags r:id="rId6"/>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25780" y="511176"/>
            <a:ext cx="5685790" cy="830580"/>
            <a:chOff x="1593" y="3850"/>
            <a:chExt cx="8954" cy="1308"/>
          </a:xfrm>
        </p:grpSpPr>
        <p:sp>
          <p:nvSpPr>
            <p:cNvPr id="293" name="矩形 292"/>
            <p:cNvSpPr/>
            <p:nvPr/>
          </p:nvSpPr>
          <p:spPr>
            <a:xfrm>
              <a:off x="2694" y="3850"/>
              <a:ext cx="5658" cy="1308"/>
            </a:xfrm>
            <a:prstGeom prst="rect">
              <a:avLst/>
            </a:prstGeom>
            <a:noFill/>
          </p:spPr>
          <p:txBody>
            <a:bodyPr wrap="square" rtlCol="0" anchor="ctr" anchorCtr="0"/>
            <a:p>
              <a:pPr algn="l"/>
              <a:r>
                <a:rPr lang="zh-CN" altLang="en-US" sz="3200" dirty="0">
                  <a:solidFill>
                    <a:schemeClr val="bg1"/>
                  </a:solidFill>
                  <a:effectLst/>
                  <a:latin typeface="黑体" charset="-122"/>
                  <a:ea typeface="黑体" charset="-122"/>
                  <a:cs typeface="MiSans" panose="00000500000000000000" charset="-122"/>
                </a:rPr>
                <a:t>团队反思</a:t>
              </a:r>
              <a:endParaRPr lang="zh-CN" altLang="en-US" sz="3200" dirty="0">
                <a:solidFill>
                  <a:schemeClr val="bg1"/>
                </a:solidFill>
                <a:effectLst/>
                <a:latin typeface="黑体" charset="-122"/>
                <a:ea typeface="黑体" charset="-122"/>
                <a:cs typeface="MiSans" panose="00000500000000000000" charset="-122"/>
              </a:endParaRPr>
            </a:p>
          </p:txBody>
        </p:sp>
        <p:cxnSp>
          <p:nvCxnSpPr>
            <p:cNvPr id="294" name="直接箭头连接符 293"/>
            <p:cNvCxnSpPr/>
            <p:nvPr/>
          </p:nvCxnSpPr>
          <p:spPr>
            <a:xfrm>
              <a:off x="881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1593" y="3996"/>
              <a:ext cx="1775" cy="1016"/>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9" name="文本框 8"/>
          <p:cNvSpPr txBox="1"/>
          <p:nvPr/>
        </p:nvSpPr>
        <p:spPr>
          <a:xfrm>
            <a:off x="1247775" y="1423035"/>
            <a:ext cx="8394700" cy="5077460"/>
          </a:xfrm>
          <a:prstGeom prst="rect">
            <a:avLst/>
          </a:prstGeom>
          <a:noFill/>
        </p:spPr>
        <p:txBody>
          <a:bodyPr wrap="square" rtlCol="0">
            <a:spAutoFit/>
          </a:bodyPr>
          <a:p>
            <a:r>
              <a:rPr lang="zh-CN" altLang="en-US">
                <a:solidFill>
                  <a:schemeClr val="bg1"/>
                </a:solidFill>
                <a:latin typeface="微软雅黑" charset="-122"/>
                <a:ea typeface="微软雅黑" charset="-122"/>
                <a:cs typeface="微软雅黑" charset="-122"/>
              </a:rPr>
              <a:t>成果：</a:t>
            </a:r>
            <a:endParaRPr lang="zh-CN" altLang="en-US">
              <a:solidFill>
                <a:schemeClr val="bg1"/>
              </a:solidFill>
              <a:latin typeface="微软雅黑" charset="-122"/>
              <a:ea typeface="微软雅黑" charset="-122"/>
              <a:cs typeface="微软雅黑" charset="-122"/>
            </a:endParaRPr>
          </a:p>
          <a:p>
            <a:r>
              <a:rPr lang="zh-CN" altLang="en-US">
                <a:solidFill>
                  <a:schemeClr val="bg1"/>
                </a:solidFill>
                <a:latin typeface="微软雅黑" charset="-122"/>
                <a:ea typeface="微软雅黑" charset="-122"/>
                <a:cs typeface="微软雅黑" charset="-122"/>
              </a:rPr>
              <a:t>通过课程提供的实际案例和项目，我们有机会将理论知识应用到实际中，用微服务架构的形式实现了一个初版的音乐推荐系统。与此同时，体会到了许多中间件、开发框架的及团队协作工具好处，为我们团队成员后续在微服务领域的开发打下了良好的基础。</a:t>
            </a:r>
            <a:endParaRPr lang="zh-CN" altLang="en-US">
              <a:solidFill>
                <a:schemeClr val="bg1"/>
              </a:solidFill>
              <a:latin typeface="微软雅黑" charset="-122"/>
              <a:ea typeface="微软雅黑" charset="-122"/>
              <a:cs typeface="微软雅黑" charset="-122"/>
            </a:endParaRPr>
          </a:p>
          <a:p>
            <a:endParaRPr lang="zh-CN" altLang="en-US">
              <a:solidFill>
                <a:schemeClr val="bg1"/>
              </a:solidFill>
              <a:latin typeface="微软雅黑" charset="-122"/>
              <a:ea typeface="微软雅黑" charset="-122"/>
              <a:cs typeface="微软雅黑" charset="-122"/>
            </a:endParaRPr>
          </a:p>
          <a:p>
            <a:r>
              <a:rPr lang="zh-CN" altLang="en-US">
                <a:solidFill>
                  <a:schemeClr val="bg1"/>
                </a:solidFill>
                <a:latin typeface="微软雅黑" charset="-122"/>
                <a:ea typeface="微软雅黑" charset="-122"/>
                <a:cs typeface="微软雅黑" charset="-122"/>
              </a:rPr>
              <a:t>经验：</a:t>
            </a:r>
            <a:endParaRPr lang="zh-CN" altLang="en-US">
              <a:solidFill>
                <a:schemeClr val="bg1"/>
              </a:solidFill>
              <a:latin typeface="微软雅黑" charset="-122"/>
              <a:ea typeface="微软雅黑" charset="-122"/>
              <a:cs typeface="微软雅黑" charset="-122"/>
            </a:endParaRPr>
          </a:p>
          <a:p>
            <a:r>
              <a:rPr lang="en-US" altLang="zh-CN">
                <a:solidFill>
                  <a:schemeClr val="bg1"/>
                </a:solidFill>
                <a:latin typeface="微软雅黑" charset="-122"/>
                <a:ea typeface="微软雅黑" charset="-122"/>
                <a:cs typeface="微软雅黑" charset="-122"/>
              </a:rPr>
              <a:t>1</a:t>
            </a:r>
            <a:r>
              <a:rPr lang="zh-CN" altLang="en-US">
                <a:solidFill>
                  <a:schemeClr val="bg1"/>
                </a:solidFill>
                <a:latin typeface="微软雅黑" charset="-122"/>
                <a:ea typeface="微软雅黑" charset="-122"/>
                <a:cs typeface="微软雅黑" charset="-122"/>
              </a:rPr>
              <a:t>、在选择技术栈时，需要仔细考虑项目需求和团队熟悉度，确保选择的工具和框架符合实际需要。</a:t>
            </a:r>
            <a:endParaRPr lang="zh-CN" altLang="en-US">
              <a:solidFill>
                <a:schemeClr val="bg1"/>
              </a:solidFill>
              <a:latin typeface="微软雅黑" charset="-122"/>
              <a:ea typeface="微软雅黑" charset="-122"/>
              <a:cs typeface="微软雅黑" charset="-122"/>
            </a:endParaRPr>
          </a:p>
          <a:p>
            <a:r>
              <a:rPr lang="zh-CN" altLang="en-US">
                <a:solidFill>
                  <a:schemeClr val="bg1"/>
                </a:solidFill>
                <a:latin typeface="微软雅黑" charset="-122"/>
                <a:ea typeface="微软雅黑" charset="-122"/>
                <a:cs typeface="微软雅黑" charset="-122"/>
              </a:rPr>
              <a:t> </a:t>
            </a:r>
            <a:r>
              <a:rPr lang="en-US" altLang="zh-CN">
                <a:solidFill>
                  <a:schemeClr val="bg1"/>
                </a:solidFill>
                <a:latin typeface="微软雅黑" charset="-122"/>
                <a:ea typeface="微软雅黑" charset="-122"/>
                <a:cs typeface="微软雅黑" charset="-122"/>
              </a:rPr>
              <a:t>2</a:t>
            </a:r>
            <a:r>
              <a:rPr lang="zh-CN" altLang="en-US">
                <a:solidFill>
                  <a:schemeClr val="bg1"/>
                </a:solidFill>
                <a:latin typeface="微软雅黑" charset="-122"/>
                <a:ea typeface="微软雅黑" charset="-122"/>
                <a:cs typeface="微软雅黑" charset="-122"/>
              </a:rPr>
              <a:t>、微服务架构中的治理非常重要，包括服务注册、发现、负载均衡等方面，需要在早期就考虑并实施。</a:t>
            </a:r>
            <a:br>
              <a:rPr lang="zh-CN" altLang="en-US">
                <a:solidFill>
                  <a:schemeClr val="bg1"/>
                </a:solidFill>
                <a:latin typeface="微软雅黑" charset="-122"/>
                <a:ea typeface="微软雅黑" charset="-122"/>
                <a:cs typeface="微软雅黑" charset="-122"/>
              </a:rPr>
            </a:br>
            <a:endParaRPr lang="zh-CN" altLang="en-US">
              <a:solidFill>
                <a:schemeClr val="bg1"/>
              </a:solidFill>
              <a:latin typeface="微软雅黑" charset="-122"/>
              <a:ea typeface="微软雅黑" charset="-122"/>
              <a:cs typeface="微软雅黑" charset="-122"/>
            </a:endParaRPr>
          </a:p>
          <a:p>
            <a:r>
              <a:rPr lang="zh-CN" altLang="en-US">
                <a:solidFill>
                  <a:schemeClr val="bg1"/>
                </a:solidFill>
                <a:latin typeface="微软雅黑" charset="-122"/>
                <a:ea typeface="微软雅黑" charset="-122"/>
                <a:cs typeface="微软雅黑" charset="-122"/>
              </a:rPr>
              <a:t>计划：</a:t>
            </a:r>
            <a:endParaRPr lang="zh-CN" altLang="en-US">
              <a:solidFill>
                <a:schemeClr val="bg1"/>
              </a:solidFill>
              <a:latin typeface="微软雅黑" charset="-122"/>
              <a:ea typeface="微软雅黑" charset="-122"/>
              <a:cs typeface="微软雅黑" charset="-122"/>
            </a:endParaRPr>
          </a:p>
          <a:p>
            <a:r>
              <a:rPr lang="en-US" altLang="zh-CN">
                <a:solidFill>
                  <a:schemeClr val="bg1"/>
                </a:solidFill>
                <a:latin typeface="微软雅黑" charset="-122"/>
                <a:ea typeface="微软雅黑" charset="-122"/>
                <a:cs typeface="微软雅黑" charset="-122"/>
              </a:rPr>
              <a:t>1</a:t>
            </a:r>
            <a:r>
              <a:rPr lang="zh-CN" altLang="en-US">
                <a:solidFill>
                  <a:schemeClr val="bg1"/>
                </a:solidFill>
                <a:latin typeface="微软雅黑" charset="-122"/>
                <a:ea typeface="微软雅黑" charset="-122"/>
                <a:cs typeface="微软雅黑" charset="-122"/>
              </a:rPr>
              <a:t>、持续改进推荐算法： 在用户使用过程中不断优化推荐算法，提高准确性和个性化程度。</a:t>
            </a:r>
            <a:endParaRPr lang="zh-CN" altLang="en-US">
              <a:solidFill>
                <a:schemeClr val="bg1"/>
              </a:solidFill>
              <a:latin typeface="微软雅黑" charset="-122"/>
              <a:ea typeface="微软雅黑" charset="-122"/>
              <a:cs typeface="微软雅黑" charset="-122"/>
            </a:endParaRPr>
          </a:p>
          <a:p>
            <a:r>
              <a:rPr lang="en-US" altLang="zh-CN">
                <a:solidFill>
                  <a:schemeClr val="bg1"/>
                </a:solidFill>
                <a:latin typeface="微软雅黑" charset="-122"/>
                <a:ea typeface="微软雅黑" charset="-122"/>
                <a:cs typeface="微软雅黑" charset="-122"/>
              </a:rPr>
              <a:t>2</a:t>
            </a:r>
            <a:r>
              <a:rPr lang="zh-CN" altLang="en-US">
                <a:solidFill>
                  <a:schemeClr val="bg1"/>
                </a:solidFill>
                <a:latin typeface="微软雅黑" charset="-122"/>
                <a:ea typeface="微软雅黑" charset="-122"/>
                <a:cs typeface="微软雅黑" charset="-122"/>
              </a:rPr>
              <a:t>、加强团队协作： 设定更加频繁的团队会议，确保设计和开发团队之间的信息共享和沟通畅通无阻。</a:t>
            </a:r>
            <a:endParaRPr lang="zh-CN" altLang="en-US">
              <a:solidFill>
                <a:schemeClr val="bg1"/>
              </a:solidFill>
              <a:latin typeface="微软雅黑" charset="-122"/>
              <a:ea typeface="微软雅黑" charset="-122"/>
              <a:cs typeface="微软雅黑" charset="-122"/>
            </a:endParaRPr>
          </a:p>
          <a:p>
            <a:r>
              <a:rPr lang="en-US" altLang="zh-CN">
                <a:solidFill>
                  <a:schemeClr val="bg1"/>
                </a:solidFill>
                <a:latin typeface="微软雅黑" charset="-122"/>
                <a:ea typeface="微软雅黑" charset="-122"/>
                <a:cs typeface="微软雅黑" charset="-122"/>
              </a:rPr>
              <a:t>3</a:t>
            </a:r>
            <a:r>
              <a:rPr lang="zh-CN" altLang="en-US">
                <a:solidFill>
                  <a:schemeClr val="bg1"/>
                </a:solidFill>
                <a:latin typeface="微软雅黑" charset="-122"/>
                <a:ea typeface="微软雅黑" charset="-122"/>
                <a:cs typeface="微软雅黑" charset="-122"/>
              </a:rPr>
              <a:t>、增加用户参与： 推出一些功能，鼓励用户提供反馈，参与到软件的改进过程中。</a:t>
            </a:r>
            <a:endParaRPr lang="zh-CN" altLang="en-US">
              <a:solidFill>
                <a:schemeClr val="bg1"/>
              </a:solidFill>
              <a:latin typeface="微软雅黑" charset="-122"/>
              <a:ea typeface="微软雅黑" charset="-122"/>
              <a:cs typeface="微软雅黑" charset="-122"/>
            </a:endParaRPr>
          </a:p>
        </p:txBody>
      </p:sp>
    </p:spTree>
    <p:custDataLst>
      <p:tags r:id="rId5"/>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stretch>
            <a:fillRect/>
          </a:stretch>
        </p:blipFill>
        <p:spPr>
          <a:xfrm>
            <a:off x="0" y="0"/>
            <a:ext cx="12192000" cy="6856095"/>
          </a:xfrm>
          <a:prstGeom prst="rect">
            <a:avLst/>
          </a:prstGeom>
        </p:spPr>
      </p:pic>
      <p:sp>
        <p:nvSpPr>
          <p:cNvPr id="3" name="矩形 2"/>
          <p:cNvSpPr/>
          <p:nvPr/>
        </p:nvSpPr>
        <p:spPr>
          <a:xfrm>
            <a:off x="0" y="-635"/>
            <a:ext cx="12192635" cy="6856730"/>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1141730" y="3836035"/>
            <a:ext cx="5535295" cy="151130"/>
          </a:xfrm>
          <a:prstGeom prst="rect">
            <a:avLst/>
          </a:prstGeom>
          <a:gradFill>
            <a:gsLst>
              <a:gs pos="0">
                <a:schemeClr val="accent6"/>
              </a:gs>
              <a:gs pos="100000">
                <a:schemeClr val="accent6">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MiSans" panose="00000500000000000000" charset="-122"/>
              <a:ea typeface="MiSans" panose="00000500000000000000" charset="-122"/>
              <a:cs typeface="MiSans" panose="00000500000000000000" charset="-122"/>
              <a:sym typeface="+mn-ea"/>
            </a:endParaRPr>
          </a:p>
        </p:txBody>
      </p:sp>
      <p:sp>
        <p:nvSpPr>
          <p:cNvPr id="46" name="文本框 45"/>
          <p:cNvSpPr txBox="1"/>
          <p:nvPr/>
        </p:nvSpPr>
        <p:spPr>
          <a:xfrm>
            <a:off x="991235" y="2784158"/>
            <a:ext cx="9768205" cy="1337945"/>
          </a:xfrm>
          <a:prstGeom prst="rect">
            <a:avLst/>
          </a:prstGeom>
          <a:noFill/>
        </p:spPr>
        <p:txBody>
          <a:bodyPr wrap="square" rtlCol="0" anchor="ctr" anchorCtr="0">
            <a:spAutoFit/>
          </a:bodyPr>
          <a:p>
            <a:pPr fontAlgn="ctr">
              <a:lnSpc>
                <a:spcPct val="150000"/>
              </a:lnSpc>
            </a:pPr>
            <a:r>
              <a:rPr lang="zh-CN" altLang="en-US" sz="5400" spc="300">
                <a:solidFill>
                  <a:schemeClr val="bg1"/>
                </a:solidFill>
                <a:uFillTx/>
                <a:latin typeface="MiSans Bold" panose="00000800000000000000" charset="-122"/>
                <a:ea typeface="MiSans Bold" panose="00000800000000000000" charset="-122"/>
                <a:cs typeface="MiSans Bold" panose="00000800000000000000" charset="-122"/>
                <a:sym typeface="+mn-ea"/>
              </a:rPr>
              <a:t>感谢您的观看</a:t>
            </a:r>
            <a:r>
              <a:rPr lang="en-US" altLang="zh-CN" sz="5400" spc="300">
                <a:solidFill>
                  <a:schemeClr val="bg1"/>
                </a:solidFill>
                <a:uFillTx/>
                <a:latin typeface="MiSans Bold" panose="00000800000000000000" charset="-122"/>
                <a:ea typeface="MiSans Bold" panose="00000800000000000000" charset="-122"/>
                <a:cs typeface="MiSans Bold" panose="00000800000000000000" charset="-122"/>
                <a:sym typeface="+mn-ea"/>
              </a:rPr>
              <a:t>!</a:t>
            </a:r>
            <a:endParaRPr lang="en-US" altLang="zh-CN" sz="5400" spc="300">
              <a:solidFill>
                <a:schemeClr val="bg1">
                  <a:alpha val="70000"/>
                </a:schemeClr>
              </a:solidFill>
              <a:uFillTx/>
              <a:latin typeface="MiSans Bold" panose="00000800000000000000" charset="-122"/>
              <a:ea typeface="MiSans Bold" panose="00000800000000000000" charset="-122"/>
              <a:cs typeface="MiSans Bold" panose="00000800000000000000" charset="-122"/>
            </a:endParaRPr>
          </a:p>
        </p:txBody>
      </p:sp>
      <p:sp>
        <p:nvSpPr>
          <p:cNvPr id="47" name="文本框 46"/>
          <p:cNvSpPr txBox="1"/>
          <p:nvPr/>
        </p:nvSpPr>
        <p:spPr>
          <a:xfrm>
            <a:off x="991235" y="3910965"/>
            <a:ext cx="6458585" cy="737235"/>
          </a:xfrm>
          <a:prstGeom prst="rect">
            <a:avLst/>
          </a:prstGeom>
          <a:noFill/>
        </p:spPr>
        <p:txBody>
          <a:bodyPr wrap="square" rtlCol="0" anchor="ctr" anchorCtr="0">
            <a:spAutoFit/>
          </a:bodyPr>
          <a:p>
            <a:pPr fontAlgn="ctr">
              <a:lnSpc>
                <a:spcPct val="150000"/>
              </a:lnSpc>
            </a:pPr>
            <a:r>
              <a:rPr lang="en-US" altLang="zh-CN" sz="2600">
                <a:solidFill>
                  <a:schemeClr val="accent6"/>
                </a:solidFill>
                <a:latin typeface="MiSans" panose="00000500000000000000" charset="-122"/>
                <a:ea typeface="MiSans" panose="00000500000000000000" charset="-122"/>
                <a:cs typeface="MiSans" panose="00000500000000000000" charset="-122"/>
                <a:sym typeface="+mn-ea"/>
              </a:rPr>
              <a:t>THANK YOU FOR WATCHING</a:t>
            </a:r>
            <a:r>
              <a:rPr lang="en-US" altLang="zh-CN" sz="2800">
                <a:solidFill>
                  <a:schemeClr val="accent6"/>
                </a:solidFill>
                <a:latin typeface="MiSans" panose="00000500000000000000" charset="-122"/>
                <a:ea typeface="MiSans" panose="00000500000000000000" charset="-122"/>
                <a:cs typeface="MiSans" panose="00000500000000000000" charset="-122"/>
              </a:rPr>
              <a:t> </a:t>
            </a:r>
            <a:endParaRPr lang="en-US" altLang="zh-CN" sz="2800">
              <a:solidFill>
                <a:schemeClr val="accent6"/>
              </a:solidFill>
              <a:latin typeface="MiSans" panose="00000500000000000000" charset="-122"/>
              <a:ea typeface="MiSans" panose="00000500000000000000" charset="-122"/>
              <a:cs typeface="MiSans" panose="00000500000000000000" charset="-122"/>
            </a:endParaRPr>
          </a:p>
        </p:txBody>
      </p:sp>
      <p:sp>
        <p:nvSpPr>
          <p:cNvPr id="49" name="文本框 48"/>
          <p:cNvSpPr txBox="1"/>
          <p:nvPr>
            <p:custDataLst>
              <p:tags r:id="rId2"/>
            </p:custDataLst>
          </p:nvPr>
        </p:nvSpPr>
        <p:spPr>
          <a:xfrm>
            <a:off x="991235" y="541020"/>
            <a:ext cx="1859915" cy="275590"/>
          </a:xfrm>
          <a:prstGeom prst="rect">
            <a:avLst/>
          </a:prstGeom>
          <a:noFill/>
        </p:spPr>
        <p:txBody>
          <a:bodyPr wrap="square" rtlCol="0">
            <a:spAutoFit/>
          </a:bodyPr>
          <a:p>
            <a:pPr algn="l"/>
            <a:r>
              <a:rPr lang="en-US" altLang="zh-CN" sz="1200" spc="200">
                <a:solidFill>
                  <a:schemeClr val="lt1"/>
                </a:solidFill>
                <a:uFillTx/>
                <a:latin typeface="MiSans Bold" panose="00000800000000000000" charset="-122"/>
                <a:ea typeface="MiSans Bold" panose="00000800000000000000" charset="-122"/>
              </a:rPr>
              <a:t>HW</a:t>
            </a:r>
            <a:endParaRPr lang="en-US" altLang="zh-CN" sz="1200" spc="200">
              <a:solidFill>
                <a:schemeClr val="lt1"/>
              </a:solidFill>
              <a:uFillTx/>
              <a:latin typeface="MiSans Bold" panose="00000800000000000000" charset="-122"/>
              <a:ea typeface="MiSans Bold" panose="00000800000000000000" charset="-122"/>
            </a:endParaRPr>
          </a:p>
        </p:txBody>
      </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grpSp>
        <p:nvGrpSpPr>
          <p:cNvPr id="60" name="组合 59"/>
          <p:cNvGrpSpPr/>
          <p:nvPr/>
        </p:nvGrpSpPr>
        <p:grpSpPr>
          <a:xfrm>
            <a:off x="1124585" y="5047615"/>
            <a:ext cx="2091690" cy="447040"/>
            <a:chOff x="1357" y="9174"/>
            <a:chExt cx="3294" cy="704"/>
          </a:xfrm>
        </p:grpSpPr>
        <p:grpSp>
          <p:nvGrpSpPr>
            <p:cNvPr id="61" name="组合 60"/>
            <p:cNvGrpSpPr/>
            <p:nvPr/>
          </p:nvGrpSpPr>
          <p:grpSpPr>
            <a:xfrm>
              <a:off x="1357" y="9176"/>
              <a:ext cx="3294" cy="702"/>
              <a:chOff x="1625" y="7751"/>
              <a:chExt cx="3294" cy="702"/>
            </a:xfrm>
          </p:grpSpPr>
          <p:sp>
            <p:nvSpPr>
              <p:cNvPr id="62" name="文本框 61"/>
              <p:cNvSpPr txBox="1"/>
              <p:nvPr/>
            </p:nvSpPr>
            <p:spPr>
              <a:xfrm>
                <a:off x="1625" y="7836"/>
                <a:ext cx="2772" cy="531"/>
              </a:xfrm>
              <a:prstGeom prst="rect">
                <a:avLst/>
              </a:prstGeom>
              <a:noFill/>
            </p:spPr>
            <p:txBody>
              <a:bodyPr wrap="square" rtlCol="0" anchor="ctr" anchorCtr="0">
                <a:spAutoFit/>
              </a:bodyPr>
              <a:p>
                <a:pPr algn="ctr" fontAlgn="ctr">
                  <a:lnSpc>
                    <a:spcPct val="100000"/>
                  </a:lnSpc>
                </a:pPr>
                <a:r>
                  <a:rPr lang="en-US" altLang="zh-CN" sz="1600" b="1">
                    <a:solidFill>
                      <a:schemeClr val="bg1"/>
                    </a:solidFill>
                    <a:latin typeface="黑体" charset="-122"/>
                    <a:ea typeface="黑体" charset="-122"/>
                    <a:cs typeface="MiSans" panose="00000500000000000000" charset="-122"/>
                  </a:rPr>
                  <a:t>HeartWave</a:t>
                </a:r>
                <a:endParaRPr lang="en-US" altLang="zh-CN" sz="1600" b="1">
                  <a:solidFill>
                    <a:schemeClr val="bg1"/>
                  </a:solidFill>
                  <a:latin typeface="黑体" charset="-122"/>
                  <a:ea typeface="黑体" charset="-122"/>
                  <a:cs typeface="MiSans" panose="00000500000000000000" charset="-122"/>
                </a:endParaRPr>
              </a:p>
            </p:txBody>
          </p:sp>
          <p:sp>
            <p:nvSpPr>
              <p:cNvPr id="63" name="圆角矩形 62"/>
              <p:cNvSpPr/>
              <p:nvPr/>
            </p:nvSpPr>
            <p:spPr>
              <a:xfrm>
                <a:off x="1652" y="7751"/>
                <a:ext cx="3267" cy="702"/>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latin typeface="MiSans" panose="00000500000000000000" charset="-122"/>
                  <a:ea typeface="MiSans" panose="00000500000000000000" charset="-122"/>
                  <a:cs typeface="MiSans" panose="00000500000000000000" charset="-122"/>
                  <a:sym typeface="+mn-ea"/>
                </a:endParaRPr>
              </a:p>
            </p:txBody>
          </p:sp>
        </p:grpSp>
        <p:sp>
          <p:nvSpPr>
            <p:cNvPr id="67" name="椭圆 66"/>
            <p:cNvSpPr/>
            <p:nvPr/>
          </p:nvSpPr>
          <p:spPr>
            <a:xfrm>
              <a:off x="3948" y="9174"/>
              <a:ext cx="703" cy="70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latin typeface="MiSans" panose="00000500000000000000" charset="-122"/>
                <a:ea typeface="MiSans" panose="00000500000000000000" charset="-122"/>
                <a:cs typeface="MiSans" panose="00000500000000000000" charset="-122"/>
                <a:sym typeface="+mn-ea"/>
              </a:endParaRPr>
            </a:p>
          </p:txBody>
        </p:sp>
        <p:sp>
          <p:nvSpPr>
            <p:cNvPr id="68" name="等腰三角形 67"/>
            <p:cNvSpPr/>
            <p:nvPr/>
          </p:nvSpPr>
          <p:spPr>
            <a:xfrm rot="5400000">
              <a:off x="4186" y="9456"/>
              <a:ext cx="260" cy="1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iSans" panose="00000500000000000000" charset="-122"/>
                  <a:ea typeface="MiSans" panose="00000500000000000000" charset="-122"/>
                  <a:cs typeface="MiSans" panose="00000500000000000000" charset="-122"/>
                </a:rPr>
                <a:t> </a:t>
              </a:r>
              <a:endParaRPr lang="en-US" altLang="zh-CN">
                <a:latin typeface="MiSans" panose="00000500000000000000" charset="-122"/>
                <a:ea typeface="MiSans" panose="00000500000000000000" charset="-122"/>
                <a:cs typeface="MiSans" panose="00000500000000000000" charset="-122"/>
              </a:endParaRPr>
            </a:p>
          </p:txBody>
        </p:sp>
      </p:grpSp>
      <p:sp>
        <p:nvSpPr>
          <p:cNvPr id="73" name="矩形 72"/>
          <p:cNvSpPr/>
          <p:nvPr/>
        </p:nvSpPr>
        <p:spPr>
          <a:xfrm>
            <a:off x="10719435" y="6452235"/>
            <a:ext cx="1472565" cy="403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91235" y="1839278"/>
            <a:ext cx="6274435" cy="1445260"/>
          </a:xfrm>
          <a:prstGeom prst="rect">
            <a:avLst/>
          </a:prstGeom>
          <a:noFill/>
        </p:spPr>
        <p:txBody>
          <a:bodyPr wrap="square" rtlCol="0" anchor="ctr" anchorCtr="0">
            <a:spAutoFit/>
          </a:bodyPr>
          <a:p>
            <a:pPr fontAlgn="ctr">
              <a:lnSpc>
                <a:spcPct val="100000"/>
              </a:lnSpc>
            </a:pPr>
            <a:r>
              <a:rPr lang="en-US" altLang="zh-CN" sz="8800">
                <a:solidFill>
                  <a:schemeClr val="bg1">
                    <a:alpha val="20000"/>
                  </a:schemeClr>
                </a:solidFill>
                <a:latin typeface="MiSans Bold" panose="00000800000000000000" charset="-122"/>
                <a:ea typeface="MiSans Bold" panose="00000800000000000000" charset="-122"/>
                <a:cs typeface="MiSans" panose="00000500000000000000" charset="-122"/>
              </a:rPr>
              <a:t>HeartWave</a:t>
            </a:r>
            <a:endParaRPr lang="en-US" altLang="zh-CN" sz="8800">
              <a:solidFill>
                <a:schemeClr val="bg1">
                  <a:alpha val="20000"/>
                </a:schemeClr>
              </a:solidFill>
              <a:latin typeface="MiSans Bold" panose="00000800000000000000" charset="-122"/>
              <a:ea typeface="MiSans Bold" panose="00000800000000000000" charset="-122"/>
              <a:cs typeface="MiSans" panose="00000500000000000000" charset="-122"/>
            </a:endParaRPr>
          </a:p>
        </p:txBody>
      </p:sp>
      <p:sp>
        <p:nvSpPr>
          <p:cNvPr id="4" name="文本框 3"/>
          <p:cNvSpPr txBox="1"/>
          <p:nvPr/>
        </p:nvSpPr>
        <p:spPr>
          <a:xfrm>
            <a:off x="8237855" y="5801360"/>
            <a:ext cx="3408045" cy="368300"/>
          </a:xfrm>
          <a:prstGeom prst="rect">
            <a:avLst/>
          </a:prstGeom>
          <a:noFill/>
        </p:spPr>
        <p:txBody>
          <a:bodyPr wrap="square" rtlCol="0" anchor="ctr" anchorCtr="0">
            <a:spAutoFit/>
          </a:bodyPr>
          <a:p>
            <a:pPr lvl="0" algn="l" fontAlgn="ctr">
              <a:lnSpc>
                <a:spcPct val="150000"/>
              </a:lnSpc>
            </a:pPr>
            <a:r>
              <a:rPr lang="zh-CN" altLang="en-US" sz="1200">
                <a:solidFill>
                  <a:schemeClr val="bg1">
                    <a:alpha val="80000"/>
                  </a:schemeClr>
                </a:solidFill>
                <a:latin typeface="MiSans" panose="00000500000000000000" charset="-122"/>
                <a:ea typeface="MiSans" panose="00000500000000000000" charset="-122"/>
                <a:cs typeface="MiSans" panose="00000500000000000000" charset="-122"/>
                <a:sym typeface="+mn-ea"/>
              </a:rPr>
              <a:t>演讲时间：</a:t>
            </a:r>
            <a:r>
              <a:rPr lang="en-US" altLang="zh-CN" sz="1200">
                <a:solidFill>
                  <a:schemeClr val="bg1">
                    <a:alpha val="80000"/>
                  </a:schemeClr>
                </a:solidFill>
                <a:latin typeface="MiSans" panose="00000500000000000000" charset="-122"/>
                <a:ea typeface="MiSans" panose="00000500000000000000" charset="-122"/>
                <a:cs typeface="MiSans" panose="00000500000000000000" charset="-122"/>
                <a:sym typeface="+mn-ea"/>
              </a:rPr>
              <a:t>2023</a:t>
            </a:r>
            <a:r>
              <a:rPr lang="zh-CN" altLang="en-US" sz="1200">
                <a:solidFill>
                  <a:schemeClr val="bg1">
                    <a:alpha val="80000"/>
                  </a:schemeClr>
                </a:solidFill>
                <a:latin typeface="MiSans" panose="00000500000000000000" charset="-122"/>
                <a:ea typeface="MiSans" panose="00000500000000000000" charset="-122"/>
                <a:cs typeface="MiSans" panose="00000500000000000000" charset="-122"/>
                <a:sym typeface="+mn-ea"/>
              </a:rPr>
              <a:t>年</a:t>
            </a:r>
            <a:r>
              <a:rPr lang="en-US" altLang="zh-CN" sz="1200">
                <a:solidFill>
                  <a:schemeClr val="bg1">
                    <a:alpha val="80000"/>
                  </a:schemeClr>
                </a:solidFill>
                <a:latin typeface="MiSans" panose="00000500000000000000" charset="-122"/>
                <a:ea typeface="MiSans" panose="00000500000000000000" charset="-122"/>
                <a:cs typeface="MiSans" panose="00000500000000000000" charset="-122"/>
                <a:sym typeface="+mn-ea"/>
              </a:rPr>
              <a:t>12</a:t>
            </a:r>
            <a:r>
              <a:rPr lang="zh-CN" altLang="en-US" sz="1200">
                <a:solidFill>
                  <a:schemeClr val="bg1">
                    <a:alpha val="80000"/>
                  </a:schemeClr>
                </a:solidFill>
                <a:latin typeface="MiSans" panose="00000500000000000000" charset="-122"/>
                <a:ea typeface="MiSans" panose="00000500000000000000" charset="-122"/>
                <a:cs typeface="MiSans" panose="00000500000000000000" charset="-122"/>
                <a:sym typeface="+mn-ea"/>
              </a:rPr>
              <a:t>月</a:t>
            </a:r>
            <a:r>
              <a:rPr lang="en-US" altLang="zh-CN" sz="1200">
                <a:solidFill>
                  <a:schemeClr val="bg1">
                    <a:alpha val="80000"/>
                  </a:schemeClr>
                </a:solidFill>
                <a:latin typeface="MiSans" panose="00000500000000000000" charset="-122"/>
                <a:ea typeface="MiSans" panose="00000500000000000000" charset="-122"/>
                <a:cs typeface="MiSans" panose="00000500000000000000" charset="-122"/>
                <a:sym typeface="+mn-ea"/>
              </a:rPr>
              <a:t>7</a:t>
            </a:r>
            <a:r>
              <a:rPr lang="zh-CN" altLang="en-US" sz="1200">
                <a:solidFill>
                  <a:schemeClr val="bg1">
                    <a:alpha val="80000"/>
                  </a:schemeClr>
                </a:solidFill>
                <a:latin typeface="MiSans" panose="00000500000000000000" charset="-122"/>
                <a:ea typeface="MiSans" panose="00000500000000000000" charset="-122"/>
                <a:cs typeface="MiSans" panose="00000500000000000000" charset="-122"/>
                <a:sym typeface="+mn-ea"/>
              </a:rPr>
              <a:t>日</a:t>
            </a:r>
            <a:r>
              <a:rPr lang="en-US" altLang="zh-CN" sz="1200">
                <a:solidFill>
                  <a:schemeClr val="bg1">
                    <a:alpha val="80000"/>
                  </a:schemeClr>
                </a:solidFill>
                <a:latin typeface="MiSans" panose="00000500000000000000" charset="-122"/>
                <a:ea typeface="MiSans" panose="00000500000000000000" charset="-122"/>
                <a:cs typeface="MiSans" panose="00000500000000000000" charset="-122"/>
                <a:sym typeface="+mn-ea"/>
              </a:rPr>
              <a:t>    </a:t>
            </a:r>
            <a:endParaRPr lang="zh-CN" altLang="en-US" sz="1200">
              <a:solidFill>
                <a:schemeClr val="bg1">
                  <a:alpha val="80000"/>
                </a:schemeClr>
              </a:solidFill>
              <a:latin typeface="MiSans" panose="00000500000000000000" charset="-122"/>
              <a:ea typeface="MiSans" panose="00000500000000000000" charset="-122"/>
              <a:cs typeface="MiSans" panose="00000500000000000000" charset="-122"/>
              <a:sym typeface="+mn-ea"/>
            </a:endParaRPr>
          </a:p>
        </p:txBody>
      </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srcRect r="76895"/>
            <a:stretch>
              <a:fillRect/>
            </a:stretch>
          </p:blipFill>
          <p:spPr>
            <a:xfrm>
              <a:off x="2211814" y="-53093"/>
              <a:ext cx="778994" cy="960741"/>
            </a:xfrm>
            <a:prstGeom prst="ellipse">
              <a:avLst/>
            </a:prstGeom>
          </p:spPr>
        </p:pic>
      </p:grpSp>
    </p:spTree>
    <p:custDataLst>
      <p:tags r:id="rId6"/>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81182662"/>
          <p:cNvPicPr>
            <a:picLocks noChangeAspect="1"/>
          </p:cNvPicPr>
          <p:nvPr/>
        </p:nvPicPr>
        <p:blipFill>
          <a:blip r:embed="rId1"/>
          <a:stretch>
            <a:fillRect/>
          </a:stretch>
        </p:blipFill>
        <p:spPr>
          <a:xfrm>
            <a:off x="0" y="0"/>
            <a:ext cx="12192000" cy="6856095"/>
          </a:xfrm>
          <a:prstGeom prst="rect">
            <a:avLst/>
          </a:prstGeom>
        </p:spPr>
      </p:pic>
      <p:sp>
        <p:nvSpPr>
          <p:cNvPr id="5" name="矩形 4"/>
          <p:cNvSpPr/>
          <p:nvPr/>
        </p:nvSpPr>
        <p:spPr>
          <a:xfrm>
            <a:off x="0" y="-635"/>
            <a:ext cx="12192635" cy="6856095"/>
          </a:xfrm>
          <a:prstGeom prst="rect">
            <a:avLst/>
          </a:prstGeom>
          <a:gradFill>
            <a:gsLst>
              <a:gs pos="0">
                <a:schemeClr val="tx2">
                  <a:alpha val="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991235" y="2128520"/>
            <a:ext cx="2853690" cy="2368550"/>
            <a:chOff x="10466" y="4047"/>
            <a:chExt cx="4494" cy="3730"/>
          </a:xfrm>
        </p:grpSpPr>
        <p:sp>
          <p:nvSpPr>
            <p:cNvPr id="24" name="文本框 23" descr="7b0a20202020227461726765744d6f64756c65223a202270726f636573734f6e6c696e65466f6e7473220a7d0a"/>
            <p:cNvSpPr txBox="1"/>
            <p:nvPr/>
          </p:nvSpPr>
          <p:spPr>
            <a:xfrm>
              <a:off x="10466" y="6761"/>
              <a:ext cx="4494" cy="1016"/>
            </a:xfrm>
            <a:prstGeom prst="rect">
              <a:avLst/>
            </a:prstGeom>
            <a:noFill/>
          </p:spPr>
          <p:txBody>
            <a:bodyPr wrap="square" rtlCol="0">
              <a:spAutoFit/>
            </a:bodyPr>
            <a:p>
              <a:pPr lvl="0" algn="l"/>
              <a:r>
                <a:rPr lang="zh-CN" altLang="en-US" sz="3600" dirty="0">
                  <a:solidFill>
                    <a:schemeClr val="bg1"/>
                  </a:solidFill>
                  <a:latin typeface="黑体" charset="-122"/>
                  <a:ea typeface="黑体" charset="-122"/>
                  <a:cs typeface="MiSans Bold" panose="00000800000000000000" charset="-122"/>
                  <a:sym typeface="MiSans" panose="00000500000000000000" charset="-122"/>
                </a:rPr>
                <a:t>技术实现</a:t>
              </a:r>
              <a:endParaRPr lang="zh-CN" altLang="en-US" sz="3600" dirty="0">
                <a:solidFill>
                  <a:schemeClr val="bg1"/>
                </a:solidFill>
                <a:latin typeface="黑体" charset="-122"/>
                <a:ea typeface="黑体" charset="-122"/>
                <a:cs typeface="MiSans Bold" panose="00000800000000000000" charset="-122"/>
                <a:sym typeface="MiSans" panose="00000500000000000000" charset="-122"/>
              </a:endParaRPr>
            </a:p>
          </p:txBody>
        </p:sp>
        <p:sp>
          <p:nvSpPr>
            <p:cNvPr id="26" name="文本框 25"/>
            <p:cNvSpPr txBox="1"/>
            <p:nvPr/>
          </p:nvSpPr>
          <p:spPr>
            <a:xfrm>
              <a:off x="10466" y="4047"/>
              <a:ext cx="3471" cy="1888"/>
            </a:xfrm>
            <a:prstGeom prst="rect">
              <a:avLst/>
            </a:prstGeom>
            <a:noFill/>
          </p:spPr>
          <p:txBody>
            <a:bodyPr wrap="square" rtlCol="0">
              <a:spAutoFit/>
            </a:bodyPr>
            <a:p>
              <a:pPr lvl="0" algn="l"/>
              <a:r>
                <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rPr>
                <a:t>01.</a:t>
              </a:r>
              <a:endParaRPr lang="en-US" altLang="zh-CN" sz="7200" dirty="0">
                <a:solidFill>
                  <a:schemeClr val="accent6"/>
                </a:solidFill>
                <a:effectLst/>
                <a:latin typeface="MiSans Bold" panose="00000800000000000000" charset="-122"/>
                <a:ea typeface="MiSans Bold" panose="00000800000000000000" charset="-122"/>
                <a:cs typeface="MiSans" panose="00000500000000000000" charset="-122"/>
                <a:sym typeface="+mn-ea"/>
              </a:endParaRPr>
            </a:p>
          </p:txBody>
        </p:sp>
      </p:grpSp>
      <p:grpSp>
        <p:nvGrpSpPr>
          <p:cNvPr id="83" name="组合 82"/>
          <p:cNvGrpSpPr/>
          <p:nvPr/>
        </p:nvGrpSpPr>
        <p:grpSpPr>
          <a:xfrm>
            <a:off x="10222865" y="619125"/>
            <a:ext cx="615950" cy="119380"/>
            <a:chOff x="6947" y="3960"/>
            <a:chExt cx="732" cy="142"/>
          </a:xfrm>
        </p:grpSpPr>
        <p:sp>
          <p:nvSpPr>
            <p:cNvPr id="79" name="矩形 78"/>
            <p:cNvSpPr/>
            <p:nvPr/>
          </p:nvSpPr>
          <p:spPr>
            <a:xfrm>
              <a:off x="6947" y="3960"/>
              <a:ext cx="142" cy="1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0" name="矩形 79"/>
            <p:cNvSpPr/>
            <p:nvPr/>
          </p:nvSpPr>
          <p:spPr>
            <a:xfrm>
              <a:off x="7242"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1" name="矩形 80"/>
            <p:cNvSpPr/>
            <p:nvPr/>
          </p:nvSpPr>
          <p:spPr>
            <a:xfrm>
              <a:off x="7537" y="3960"/>
              <a:ext cx="142" cy="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cxnSp>
        <p:nvCxnSpPr>
          <p:cNvPr id="2" name="直接箭头连接符 1"/>
          <p:cNvCxnSpPr/>
          <p:nvPr/>
        </p:nvCxnSpPr>
        <p:spPr>
          <a:xfrm>
            <a:off x="1156335" y="3683636"/>
            <a:ext cx="10985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6" name="文本框 5"/>
          <p:cNvSpPr txBox="1"/>
          <p:nvPr>
            <p:custDataLst>
              <p:tags r:id="rId5"/>
            </p:custDataLst>
          </p:nvPr>
        </p:nvSpPr>
        <p:spPr>
          <a:xfrm>
            <a:off x="991235" y="550545"/>
            <a:ext cx="1859915" cy="275590"/>
          </a:xfrm>
          <a:prstGeom prst="rect">
            <a:avLst/>
          </a:prstGeom>
          <a:noFill/>
        </p:spPr>
        <p:txBody>
          <a:bodyPr wrap="square" rtlCol="0">
            <a:spAutoFit/>
          </a:bodyPr>
          <a:p>
            <a:pPr algn="l"/>
            <a:r>
              <a:rPr lang="en-US" altLang="zh-CN" sz="1200" spc="200">
                <a:solidFill>
                  <a:schemeClr val="lt1"/>
                </a:solidFill>
                <a:uFillTx/>
                <a:latin typeface="黑体" charset="-122"/>
                <a:ea typeface="黑体" charset="-122"/>
              </a:rPr>
              <a:t>HeartWave</a:t>
            </a:r>
            <a:endParaRPr lang="en-US" altLang="zh-CN" sz="1200" spc="200">
              <a:solidFill>
                <a:schemeClr val="lt1"/>
              </a:solidFill>
              <a:uFillTx/>
              <a:latin typeface="黑体" charset="-122"/>
              <a:ea typeface="黑体" charset="-122"/>
            </a:endParaRPr>
          </a:p>
        </p:txBody>
      </p:sp>
    </p:spTree>
    <p:custDataLst>
      <p:tags r:id="rId6"/>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0" name="组合 249"/>
          <p:cNvGrpSpPr/>
          <p:nvPr/>
        </p:nvGrpSpPr>
        <p:grpSpPr>
          <a:xfrm>
            <a:off x="1224915" y="511176"/>
            <a:ext cx="3072130" cy="830580"/>
            <a:chOff x="2694" y="3850"/>
            <a:chExt cx="4838" cy="1308"/>
          </a:xfrm>
        </p:grpSpPr>
        <p:sp>
          <p:nvSpPr>
            <p:cNvPr id="251" name="矩形 250"/>
            <p:cNvSpPr/>
            <p:nvPr/>
          </p:nvSpPr>
          <p:spPr>
            <a:xfrm>
              <a:off x="2694" y="3850"/>
              <a:ext cx="4162" cy="1308"/>
            </a:xfrm>
            <a:prstGeom prst="rect">
              <a:avLst/>
            </a:prstGeom>
            <a:noFill/>
          </p:spPr>
          <p:txBody>
            <a:bodyPr wrap="square" rtlCol="0" anchor="ctr" anchorCtr="0"/>
            <a:p>
              <a:pPr algn="l"/>
              <a:r>
                <a:rPr lang="zh-CN" altLang="en-US" sz="3200" dirty="0">
                  <a:solidFill>
                    <a:schemeClr val="bg1"/>
                  </a:solidFill>
                  <a:effectLst/>
                  <a:latin typeface="黑体" charset="0"/>
                  <a:ea typeface="黑体" charset="0"/>
                  <a:cs typeface="MiSans" panose="00000500000000000000" charset="-122"/>
                </a:rPr>
                <a:t>项目目的</a:t>
              </a:r>
              <a:endParaRPr lang="zh-CN" altLang="en-US" sz="3200" dirty="0">
                <a:solidFill>
                  <a:schemeClr val="bg1"/>
                </a:solidFill>
                <a:effectLst/>
                <a:latin typeface="黑体" charset="0"/>
                <a:ea typeface="黑体" charset="0"/>
                <a:cs typeface="MiSans" panose="00000500000000000000" charset="-122"/>
              </a:endParaRPr>
            </a:p>
          </p:txBody>
        </p:sp>
        <p:cxnSp>
          <p:nvCxnSpPr>
            <p:cNvPr id="252" name="直接箭头连接符 251"/>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extLst>
                <a:ext uri="{96DAC541-7B7A-43D3-8B79-37D633B846F1}">
                  <asvg:svgBlip xmlns:asvg="http://schemas.microsoft.com/office/drawing/2016/SVG/main" r:embed="rId5"/>
                </a:ext>
              </a:extLst>
            </a:blip>
            <a:srcRect r="76895"/>
            <a:stretch>
              <a:fillRect/>
            </a:stretch>
          </p:blipFill>
          <p:spPr>
            <a:xfrm>
              <a:off x="2211814" y="-53093"/>
              <a:ext cx="778994" cy="960741"/>
            </a:xfrm>
            <a:prstGeom prst="ellipse">
              <a:avLst/>
            </a:prstGeom>
          </p:spPr>
        </p:pic>
      </p:grpSp>
      <p:grpSp>
        <p:nvGrpSpPr>
          <p:cNvPr id="14" name="组合 13"/>
          <p:cNvGrpSpPr/>
          <p:nvPr/>
        </p:nvGrpSpPr>
        <p:grpSpPr>
          <a:xfrm>
            <a:off x="1434465" y="1751965"/>
            <a:ext cx="9196070" cy="4701709"/>
            <a:chOff x="3042" y="3437"/>
            <a:chExt cx="13117" cy="6863"/>
          </a:xfrm>
        </p:grpSpPr>
        <p:sp>
          <p:nvSpPr>
            <p:cNvPr id="11" name="TextBox 64"/>
            <p:cNvSpPr txBox="1"/>
            <p:nvPr/>
          </p:nvSpPr>
          <p:spPr>
            <a:xfrm>
              <a:off x="3493" y="7647"/>
              <a:ext cx="2835" cy="567"/>
            </a:xfrm>
            <a:prstGeom prst="rect">
              <a:avLst/>
            </a:prstGeom>
            <a:noFill/>
          </p:spPr>
          <p:txBody>
            <a:bodyPr wrap="square" lIns="91440" tIns="45720" rIns="91440" bIns="0" rtlCol="0" anchor="ctr" anchorCtr="0">
              <a:normAutofit/>
            </a:bodyPr>
            <a:p>
              <a:pPr lvl="0" algn="ctr">
                <a:buClrTx/>
                <a:buSzTx/>
                <a:buFontTx/>
              </a:pPr>
              <a:r>
                <a:rPr lang="zh-CN" altLang="en-US" spc="300">
                  <a:solidFill>
                    <a:schemeClr val="bg1"/>
                  </a:solidFill>
                  <a:uFillTx/>
                  <a:latin typeface="黑体" charset="0"/>
                  <a:ea typeface="黑体" charset="0"/>
                  <a:cs typeface="MiSans" panose="00000500000000000000" charset="-122"/>
                  <a:sym typeface="+mn-ea"/>
                </a:rPr>
                <a:t>关注心理健康</a:t>
              </a:r>
              <a:endParaRPr lang="zh-CN" altLang="en-US" spc="300">
                <a:solidFill>
                  <a:schemeClr val="bg1"/>
                </a:solidFill>
                <a:uFillTx/>
                <a:latin typeface="黑体" charset="0"/>
                <a:ea typeface="黑体" charset="0"/>
                <a:cs typeface="MiSans" panose="00000500000000000000" charset="-122"/>
                <a:sym typeface="+mn-ea"/>
              </a:endParaRPr>
            </a:p>
          </p:txBody>
        </p:sp>
        <p:sp>
          <p:nvSpPr>
            <p:cNvPr id="12" name="TextBox 73"/>
            <p:cNvSpPr txBox="1"/>
            <p:nvPr/>
          </p:nvSpPr>
          <p:spPr>
            <a:xfrm>
              <a:off x="3506" y="8214"/>
              <a:ext cx="2835" cy="1474"/>
            </a:xfrm>
            <a:prstGeom prst="rect">
              <a:avLst/>
            </a:prstGeom>
            <a:noFill/>
          </p:spPr>
          <p:txBody>
            <a:bodyPr wrap="square" rtlCol="0">
              <a:normAutofit lnSpcReduction="10000"/>
            </a:bodyPr>
            <a:p>
              <a:pPr lvl="0" algn="ctr">
                <a:lnSpc>
                  <a:spcPct val="130000"/>
                </a:lnSpc>
                <a:spcAft>
                  <a:spcPts val="1000"/>
                </a:spcAft>
                <a:buClrTx/>
                <a:buSzTx/>
                <a:buFontTx/>
              </a:pPr>
              <a:r>
                <a:rPr lang="zh-CN" altLang="en-US" sz="1200" spc="150">
                  <a:solidFill>
                    <a:schemeClr val="bg1">
                      <a:alpha val="80000"/>
                    </a:schemeClr>
                  </a:solidFill>
                  <a:uFillTx/>
                  <a:latin typeface="黑体" charset="0"/>
                  <a:ea typeface="黑体" charset="0"/>
                  <a:cs typeface="MiSans" panose="00000500000000000000" charset="-122"/>
                  <a:sym typeface="+mn-ea"/>
                </a:rPr>
                <a:t>我们希望我们的项目可以让用户更好的关注到自己的情绪变化以及</a:t>
              </a:r>
              <a:r>
                <a:rPr lang="zh-CN" altLang="en-US" sz="1200" spc="150">
                  <a:solidFill>
                    <a:schemeClr val="bg1">
                      <a:alpha val="80000"/>
                    </a:schemeClr>
                  </a:solidFill>
                  <a:uFillTx/>
                  <a:latin typeface="黑体" charset="0"/>
                  <a:ea typeface="黑体" charset="0"/>
                  <a:cs typeface="MiSans" panose="00000500000000000000" charset="-122"/>
                  <a:sym typeface="+mn-ea"/>
                </a:rPr>
                <a:t>心理健康。</a:t>
              </a:r>
              <a:endParaRPr lang="zh-CN" altLang="en-US" sz="1200" spc="150">
                <a:solidFill>
                  <a:schemeClr val="bg1">
                    <a:alpha val="80000"/>
                  </a:schemeClr>
                </a:solidFill>
                <a:uFillTx/>
                <a:latin typeface="黑体" charset="0"/>
                <a:ea typeface="黑体" charset="0"/>
                <a:cs typeface="MiSans" panose="00000500000000000000" charset="-122"/>
                <a:sym typeface="+mn-ea"/>
              </a:endParaRPr>
            </a:p>
          </p:txBody>
        </p:sp>
        <p:sp>
          <p:nvSpPr>
            <p:cNvPr id="15" name="TextBox 64"/>
            <p:cNvSpPr txBox="1"/>
            <p:nvPr/>
          </p:nvSpPr>
          <p:spPr>
            <a:xfrm>
              <a:off x="6568" y="7636"/>
              <a:ext cx="2835" cy="567"/>
            </a:xfrm>
            <a:prstGeom prst="rect">
              <a:avLst/>
            </a:prstGeom>
            <a:noFill/>
          </p:spPr>
          <p:txBody>
            <a:bodyPr wrap="square" lIns="91440" tIns="45720" rIns="91440" bIns="0" rtlCol="0" anchor="ctr" anchorCtr="0">
              <a:normAutofit fontScale="90000"/>
            </a:bodyPr>
            <a:p>
              <a:pPr lvl="0" algn="ctr">
                <a:buClrTx/>
                <a:buSzTx/>
                <a:buFontTx/>
              </a:pPr>
              <a:r>
                <a:rPr lang="zh-CN" altLang="en-US" spc="300">
                  <a:solidFill>
                    <a:schemeClr val="bg1"/>
                  </a:solidFill>
                  <a:uFillTx/>
                  <a:latin typeface="黑体" charset="0"/>
                  <a:ea typeface="黑体" charset="0"/>
                  <a:cs typeface="MiSans" panose="00000500000000000000" charset="-122"/>
                  <a:sym typeface="+mn-ea"/>
                </a:rPr>
                <a:t>个性化音乐推荐</a:t>
              </a:r>
              <a:endParaRPr lang="zh-CN" altLang="en-US" spc="300">
                <a:solidFill>
                  <a:schemeClr val="bg1"/>
                </a:solidFill>
                <a:uFillTx/>
                <a:latin typeface="黑体" charset="0"/>
                <a:ea typeface="黑体" charset="0"/>
                <a:cs typeface="MiSans" panose="00000500000000000000" charset="-122"/>
                <a:sym typeface="+mn-ea"/>
              </a:endParaRPr>
            </a:p>
          </p:txBody>
        </p:sp>
        <p:sp>
          <p:nvSpPr>
            <p:cNvPr id="16" name="TextBox 73"/>
            <p:cNvSpPr txBox="1"/>
            <p:nvPr/>
          </p:nvSpPr>
          <p:spPr>
            <a:xfrm>
              <a:off x="6568" y="8214"/>
              <a:ext cx="2942" cy="2086"/>
            </a:xfrm>
            <a:prstGeom prst="rect">
              <a:avLst/>
            </a:prstGeom>
            <a:noFill/>
          </p:spPr>
          <p:txBody>
            <a:bodyPr wrap="square" rtlCol="0">
              <a:normAutofit fontScale="90000"/>
            </a:bodyPr>
            <a:p>
              <a:pPr lvl="0" algn="ctr">
                <a:lnSpc>
                  <a:spcPct val="130000"/>
                </a:lnSpc>
                <a:spcAft>
                  <a:spcPts val="1000"/>
                </a:spcAft>
                <a:buClrTx/>
                <a:buSzTx/>
                <a:buFontTx/>
              </a:pPr>
              <a:r>
                <a:rPr lang="zh-CN" altLang="en-US" sz="1200" spc="150">
                  <a:solidFill>
                    <a:schemeClr val="bg1">
                      <a:alpha val="80000"/>
                    </a:schemeClr>
                  </a:solidFill>
                  <a:uFillTx/>
                  <a:latin typeface="黑体" charset="0"/>
                  <a:ea typeface="黑体" charset="0"/>
                  <a:cs typeface="MiSans" panose="00000500000000000000" charset="-122"/>
                  <a:sym typeface="+mn-ea"/>
                </a:rPr>
                <a:t>我们在音乐的推荐算法方面进行了创新，一改传统根据用户历史行为进行推荐的方式，我们根据用户近日的心情进行情绪音乐的推荐，更加个性</a:t>
              </a:r>
              <a:r>
                <a:rPr lang="zh-CN" altLang="en-US" sz="1200" spc="150">
                  <a:solidFill>
                    <a:schemeClr val="bg1">
                      <a:alpha val="80000"/>
                    </a:schemeClr>
                  </a:solidFill>
                  <a:uFillTx/>
                  <a:latin typeface="黑体" charset="0"/>
                  <a:ea typeface="黑体" charset="0"/>
                  <a:cs typeface="MiSans" panose="00000500000000000000" charset="-122"/>
                  <a:sym typeface="+mn-ea"/>
                </a:rPr>
                <a:t>化。</a:t>
              </a:r>
              <a:endParaRPr lang="zh-CN" altLang="en-US" sz="1200" spc="150">
                <a:solidFill>
                  <a:schemeClr val="bg1">
                    <a:alpha val="80000"/>
                  </a:schemeClr>
                </a:solidFill>
                <a:uFillTx/>
                <a:latin typeface="黑体" charset="0"/>
                <a:ea typeface="黑体" charset="0"/>
                <a:cs typeface="MiSans" panose="00000500000000000000" charset="-122"/>
                <a:sym typeface="+mn-ea"/>
              </a:endParaRPr>
            </a:p>
          </p:txBody>
        </p:sp>
        <p:sp>
          <p:nvSpPr>
            <p:cNvPr id="17" name="TextBox 64"/>
            <p:cNvSpPr txBox="1"/>
            <p:nvPr/>
          </p:nvSpPr>
          <p:spPr>
            <a:xfrm>
              <a:off x="9630" y="7636"/>
              <a:ext cx="2835" cy="567"/>
            </a:xfrm>
            <a:prstGeom prst="rect">
              <a:avLst/>
            </a:prstGeom>
            <a:noFill/>
          </p:spPr>
          <p:txBody>
            <a:bodyPr wrap="square" lIns="91440" tIns="45720" rIns="91440" bIns="0" rtlCol="0" anchor="ctr" anchorCtr="0">
              <a:normAutofit/>
            </a:bodyPr>
            <a:p>
              <a:pPr lvl="0" algn="ctr">
                <a:buClrTx/>
                <a:buSzTx/>
                <a:buFontTx/>
              </a:pPr>
              <a:r>
                <a:rPr lang="zh-CN" altLang="en-US" spc="300">
                  <a:solidFill>
                    <a:schemeClr val="bg1"/>
                  </a:solidFill>
                  <a:uFillTx/>
                  <a:latin typeface="黑体" charset="0"/>
                  <a:ea typeface="黑体" charset="0"/>
                  <a:cs typeface="MiSans" panose="00000500000000000000" charset="-122"/>
                  <a:sym typeface="+mn-ea"/>
                </a:rPr>
                <a:t>扩大音乐社交</a:t>
              </a:r>
              <a:endParaRPr lang="zh-CN" altLang="en-US" spc="300">
                <a:solidFill>
                  <a:schemeClr val="bg1"/>
                </a:solidFill>
                <a:uFillTx/>
                <a:latin typeface="黑体" charset="0"/>
                <a:ea typeface="黑体" charset="0"/>
                <a:cs typeface="MiSans" panose="00000500000000000000" charset="-122"/>
                <a:sym typeface="+mn-ea"/>
              </a:endParaRPr>
            </a:p>
          </p:txBody>
        </p:sp>
        <p:sp>
          <p:nvSpPr>
            <p:cNvPr id="18" name="TextBox 73"/>
            <p:cNvSpPr txBox="1"/>
            <p:nvPr/>
          </p:nvSpPr>
          <p:spPr>
            <a:xfrm>
              <a:off x="9630" y="8214"/>
              <a:ext cx="2835" cy="1474"/>
            </a:xfrm>
            <a:prstGeom prst="rect">
              <a:avLst/>
            </a:prstGeom>
            <a:noFill/>
          </p:spPr>
          <p:txBody>
            <a:bodyPr wrap="square" rtlCol="0">
              <a:normAutofit fontScale="90000"/>
            </a:bodyPr>
            <a:p>
              <a:pPr lvl="0" algn="ctr">
                <a:lnSpc>
                  <a:spcPct val="130000"/>
                </a:lnSpc>
                <a:spcAft>
                  <a:spcPts val="1000"/>
                </a:spcAft>
                <a:buClrTx/>
                <a:buSzTx/>
                <a:buFontTx/>
              </a:pPr>
              <a:r>
                <a:rPr lang="zh-CN" altLang="en-US" sz="1200" spc="150">
                  <a:solidFill>
                    <a:schemeClr val="bg1">
                      <a:alpha val="80000"/>
                    </a:schemeClr>
                  </a:solidFill>
                  <a:uFillTx/>
                  <a:latin typeface="黑体" charset="0"/>
                  <a:ea typeface="黑体" charset="0"/>
                  <a:cs typeface="MiSans" panose="00000500000000000000" charset="-122"/>
                  <a:sym typeface="+mn-ea"/>
                </a:rPr>
                <a:t>用户可以在我们的</a:t>
              </a:r>
              <a:r>
                <a:rPr lang="en-US" altLang="zh-CN" sz="1200" spc="150">
                  <a:solidFill>
                    <a:schemeClr val="bg1">
                      <a:alpha val="80000"/>
                    </a:schemeClr>
                  </a:solidFill>
                  <a:uFillTx/>
                  <a:latin typeface="黑体" charset="0"/>
                  <a:ea typeface="黑体" charset="0"/>
                  <a:cs typeface="MiSans" panose="00000500000000000000" charset="-122"/>
                  <a:sym typeface="+mn-ea"/>
                </a:rPr>
                <a:t>HeartWave</a:t>
              </a:r>
              <a:r>
                <a:rPr lang="zh-CN" altLang="en-US" sz="1200" spc="150">
                  <a:solidFill>
                    <a:schemeClr val="bg1">
                      <a:alpha val="80000"/>
                    </a:schemeClr>
                  </a:solidFill>
                  <a:uFillTx/>
                  <a:latin typeface="黑体" charset="0"/>
                  <a:ea typeface="黑体" charset="0"/>
                  <a:cs typeface="MiSans" panose="00000500000000000000" charset="-122"/>
                  <a:sym typeface="+mn-ea"/>
                </a:rPr>
                <a:t>软件中通过音乐室的聊天功能结识志同道合的</a:t>
              </a:r>
              <a:r>
                <a:rPr lang="zh-CN" altLang="en-US" sz="1200" spc="150">
                  <a:solidFill>
                    <a:schemeClr val="bg1">
                      <a:alpha val="80000"/>
                    </a:schemeClr>
                  </a:solidFill>
                  <a:uFillTx/>
                  <a:latin typeface="黑体" charset="0"/>
                  <a:ea typeface="黑体" charset="0"/>
                  <a:cs typeface="MiSans" panose="00000500000000000000" charset="-122"/>
                  <a:sym typeface="+mn-ea"/>
                </a:rPr>
                <a:t>音乐伙伴。</a:t>
              </a:r>
              <a:endParaRPr lang="zh-CN" altLang="en-US" sz="1200" spc="150">
                <a:solidFill>
                  <a:schemeClr val="bg1">
                    <a:alpha val="80000"/>
                  </a:schemeClr>
                </a:solidFill>
                <a:uFillTx/>
                <a:latin typeface="黑体" charset="0"/>
                <a:ea typeface="黑体" charset="0"/>
                <a:cs typeface="MiSans" panose="00000500000000000000" charset="-122"/>
                <a:sym typeface="+mn-ea"/>
              </a:endParaRPr>
            </a:p>
          </p:txBody>
        </p:sp>
        <p:sp>
          <p:nvSpPr>
            <p:cNvPr id="28" name="TextBox 64"/>
            <p:cNvSpPr txBox="1"/>
            <p:nvPr/>
          </p:nvSpPr>
          <p:spPr>
            <a:xfrm>
              <a:off x="12712" y="7636"/>
              <a:ext cx="2835" cy="567"/>
            </a:xfrm>
            <a:prstGeom prst="rect">
              <a:avLst/>
            </a:prstGeom>
            <a:noFill/>
          </p:spPr>
          <p:txBody>
            <a:bodyPr wrap="square" lIns="91440" tIns="45720" rIns="91440" bIns="0" rtlCol="0" anchor="ctr" anchorCtr="0">
              <a:normAutofit/>
            </a:bodyPr>
            <a:p>
              <a:pPr lvl="0" algn="ctr">
                <a:buClrTx/>
                <a:buSzTx/>
                <a:buFontTx/>
              </a:pPr>
              <a:r>
                <a:rPr lang="zh-CN" altLang="en-US" spc="300">
                  <a:solidFill>
                    <a:schemeClr val="bg1"/>
                  </a:solidFill>
                  <a:uFillTx/>
                  <a:latin typeface="黑体" charset="0"/>
                  <a:ea typeface="黑体" charset="0"/>
                  <a:cs typeface="MiSans" panose="00000500000000000000" charset="-122"/>
                  <a:sym typeface="+mn-ea"/>
                </a:rPr>
                <a:t>心情日记</a:t>
              </a:r>
              <a:endParaRPr lang="zh-CN" altLang="en-US" spc="300">
                <a:solidFill>
                  <a:schemeClr val="bg1"/>
                </a:solidFill>
                <a:uFillTx/>
                <a:latin typeface="黑体" charset="0"/>
                <a:ea typeface="黑体" charset="0"/>
                <a:cs typeface="MiSans" panose="00000500000000000000" charset="-122"/>
                <a:sym typeface="+mn-ea"/>
              </a:endParaRPr>
            </a:p>
          </p:txBody>
        </p:sp>
        <p:sp>
          <p:nvSpPr>
            <p:cNvPr id="29" name="TextBox 73"/>
            <p:cNvSpPr txBox="1"/>
            <p:nvPr/>
          </p:nvSpPr>
          <p:spPr>
            <a:xfrm>
              <a:off x="12712" y="8214"/>
              <a:ext cx="2835" cy="1474"/>
            </a:xfrm>
            <a:prstGeom prst="rect">
              <a:avLst/>
            </a:prstGeom>
            <a:noFill/>
          </p:spPr>
          <p:txBody>
            <a:bodyPr wrap="square" rtlCol="0">
              <a:normAutofit fontScale="90000" lnSpcReduction="10000"/>
            </a:bodyPr>
            <a:p>
              <a:pPr lvl="0" algn="ctr">
                <a:lnSpc>
                  <a:spcPct val="130000"/>
                </a:lnSpc>
                <a:spcAft>
                  <a:spcPts val="1000"/>
                </a:spcAft>
                <a:buClrTx/>
                <a:buSzTx/>
                <a:buFontTx/>
              </a:pPr>
              <a:r>
                <a:rPr lang="zh-CN" altLang="en-US" sz="1200" spc="150">
                  <a:solidFill>
                    <a:schemeClr val="bg1">
                      <a:alpha val="80000"/>
                    </a:schemeClr>
                  </a:solidFill>
                  <a:uFillTx/>
                  <a:latin typeface="黑体" charset="0"/>
                  <a:ea typeface="黑体" charset="0"/>
                  <a:cs typeface="MiSans" panose="00000500000000000000" charset="-122"/>
                  <a:sym typeface="+mn-ea"/>
                </a:rPr>
                <a:t>用户可以利用我们的软件进行日常随笔的撰写，以此来记录每一天的心情以及日常，舒缓自己的情绪。</a:t>
              </a:r>
              <a:endParaRPr lang="zh-CN" altLang="en-US" sz="1200" spc="150">
                <a:solidFill>
                  <a:schemeClr val="bg1">
                    <a:alpha val="80000"/>
                  </a:schemeClr>
                </a:solidFill>
                <a:uFillTx/>
                <a:latin typeface="黑体" charset="0"/>
                <a:ea typeface="黑体" charset="0"/>
                <a:cs typeface="MiSans" panose="00000500000000000000" charset="-122"/>
                <a:sym typeface="+mn-ea"/>
              </a:endParaRPr>
            </a:p>
          </p:txBody>
        </p:sp>
        <p:sp>
          <p:nvSpPr>
            <p:cNvPr id="30" name="AutoShape 4"/>
            <p:cNvSpPr/>
            <p:nvPr/>
          </p:nvSpPr>
          <p:spPr bwMode="auto">
            <a:xfrm rot="10800000">
              <a:off x="12261" y="5294"/>
              <a:ext cx="3737" cy="1879"/>
            </a:xfrm>
            <a:custGeom>
              <a:avLst/>
              <a:gdLst>
                <a:gd name="T0" fmla="+- 0 10812 25"/>
                <a:gd name="T1" fmla="*/ T0 w 21575"/>
                <a:gd name="T2" fmla="+- 0 10842 84"/>
                <a:gd name="T3" fmla="*/ 10842 h 21516"/>
                <a:gd name="T4" fmla="+- 0 10812 25"/>
                <a:gd name="T5" fmla="*/ T4 w 21575"/>
                <a:gd name="T6" fmla="+- 0 10842 84"/>
                <a:gd name="T7" fmla="*/ 10842 h 21516"/>
                <a:gd name="T8" fmla="+- 0 10812 25"/>
                <a:gd name="T9" fmla="*/ T8 w 21575"/>
                <a:gd name="T10" fmla="+- 0 10842 84"/>
                <a:gd name="T11" fmla="*/ 10842 h 21516"/>
                <a:gd name="T12" fmla="+- 0 10812 25"/>
                <a:gd name="T13" fmla="*/ T12 w 21575"/>
                <a:gd name="T14" fmla="+- 0 10842 84"/>
                <a:gd name="T15" fmla="*/ 10842 h 21516"/>
              </a:gdLst>
              <a:ahLst/>
              <a:cxnLst>
                <a:cxn ang="0">
                  <a:pos x="T1" y="T3"/>
                </a:cxn>
                <a:cxn ang="0">
                  <a:pos x="T5" y="T7"/>
                </a:cxn>
                <a:cxn ang="0">
                  <a:pos x="T9" y="T11"/>
                </a:cxn>
                <a:cxn ang="0">
                  <a:pos x="T13" y="T15"/>
                </a:cxn>
              </a:cxnLst>
              <a:rect l="0" t="0" r="r" b="b"/>
              <a:pathLst>
                <a:path w="21575" h="21516">
                  <a:moveTo>
                    <a:pt x="0" y="21516"/>
                  </a:moveTo>
                  <a:lnTo>
                    <a:pt x="3859" y="21516"/>
                  </a:lnTo>
                  <a:cubicBezTo>
                    <a:pt x="3796" y="14328"/>
                    <a:pt x="6548" y="8271"/>
                    <a:pt x="10158" y="7649"/>
                  </a:cubicBezTo>
                  <a:cubicBezTo>
                    <a:pt x="14119" y="6967"/>
                    <a:pt x="17570" y="12957"/>
                    <a:pt x="17756" y="20835"/>
                  </a:cubicBezTo>
                  <a:lnTo>
                    <a:pt x="21575" y="20835"/>
                  </a:lnTo>
                  <a:cubicBezTo>
                    <a:pt x="21425" y="9182"/>
                    <a:pt x="16597" y="-84"/>
                    <a:pt x="10722" y="1"/>
                  </a:cubicBezTo>
                  <a:cubicBezTo>
                    <a:pt x="4770" y="87"/>
                    <a:pt x="-25" y="9709"/>
                    <a:pt x="0" y="21516"/>
                  </a:cubicBezTo>
                  <a:close/>
                </a:path>
              </a:pathLst>
            </a:custGeom>
            <a:solidFill>
              <a:schemeClr val="accent6">
                <a:lumMod val="20000"/>
                <a:lumOff val="80000"/>
                <a:alpha val="20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p>
              <a:endParaRPr lang="en-US" sz="1600">
                <a:latin typeface="+mj-lt"/>
                <a:ea typeface="MiSans" panose="00000500000000000000" charset="-122"/>
                <a:cs typeface="MiSans" panose="00000500000000000000" charset="-122"/>
                <a:sym typeface="MiSans" panose="00000500000000000000" charset="-122"/>
              </a:endParaRPr>
            </a:p>
          </p:txBody>
        </p:sp>
        <p:sp>
          <p:nvSpPr>
            <p:cNvPr id="31" name="AutoShape 5"/>
            <p:cNvSpPr/>
            <p:nvPr/>
          </p:nvSpPr>
          <p:spPr bwMode="auto">
            <a:xfrm>
              <a:off x="12250" y="3439"/>
              <a:ext cx="3909" cy="2367"/>
            </a:xfrm>
            <a:custGeom>
              <a:avLst/>
              <a:gdLst>
                <a:gd name="T0" fmla="*/ 10800 w 21600"/>
                <a:gd name="T1" fmla="+- 0 10907 214"/>
                <a:gd name="T2" fmla="*/ 10907 h 21386"/>
                <a:gd name="T3" fmla="*/ 10800 w 21600"/>
                <a:gd name="T4" fmla="+- 0 10907 214"/>
                <a:gd name="T5" fmla="*/ 10907 h 21386"/>
                <a:gd name="T6" fmla="*/ 10800 w 21600"/>
                <a:gd name="T7" fmla="+- 0 10907 214"/>
                <a:gd name="T8" fmla="*/ 10907 h 21386"/>
                <a:gd name="T9" fmla="*/ 10800 w 21600"/>
                <a:gd name="T10" fmla="+- 0 10907 214"/>
                <a:gd name="T11" fmla="*/ 10907 h 21386"/>
              </a:gdLst>
              <a:ahLst/>
              <a:cxnLst>
                <a:cxn ang="0">
                  <a:pos x="T0" y="T2"/>
                </a:cxn>
                <a:cxn ang="0">
                  <a:pos x="T3" y="T5"/>
                </a:cxn>
                <a:cxn ang="0">
                  <a:pos x="T6" y="T8"/>
                </a:cxn>
                <a:cxn ang="0">
                  <a:pos x="T9" y="T11"/>
                </a:cxn>
              </a:cxnLst>
              <a:rect l="0" t="0" r="r" b="b"/>
              <a:pathLst>
                <a:path w="21600" h="21386">
                  <a:moveTo>
                    <a:pt x="18820" y="21386"/>
                  </a:moveTo>
                  <a:lnTo>
                    <a:pt x="16038" y="16835"/>
                  </a:lnTo>
                  <a:lnTo>
                    <a:pt x="17017" y="16835"/>
                  </a:lnTo>
                  <a:cubicBezTo>
                    <a:pt x="17007" y="10650"/>
                    <a:pt x="13847" y="5656"/>
                    <a:pt x="10028" y="5960"/>
                  </a:cubicBezTo>
                  <a:cubicBezTo>
                    <a:pt x="8261" y="6101"/>
                    <a:pt x="6687" y="7378"/>
                    <a:pt x="5550" y="9329"/>
                  </a:cubicBezTo>
                  <a:cubicBezTo>
                    <a:pt x="4412" y="11283"/>
                    <a:pt x="3708" y="13918"/>
                    <a:pt x="3687" y="16817"/>
                  </a:cubicBezTo>
                  <a:lnTo>
                    <a:pt x="0" y="16842"/>
                  </a:lnTo>
                  <a:cubicBezTo>
                    <a:pt x="2" y="7689"/>
                    <a:pt x="4468" y="215"/>
                    <a:pt x="10059" y="5"/>
                  </a:cubicBezTo>
                  <a:cubicBezTo>
                    <a:pt x="15868" y="-214"/>
                    <a:pt x="20630" y="7395"/>
                    <a:pt x="20686" y="16835"/>
                  </a:cubicBezTo>
                  <a:lnTo>
                    <a:pt x="21600" y="16835"/>
                  </a:lnTo>
                  <a:lnTo>
                    <a:pt x="18820" y="21386"/>
                  </a:lnTo>
                  <a:close/>
                </a:path>
              </a:pathLst>
            </a:custGeom>
            <a:solidFill>
              <a:schemeClr val="accent6"/>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txBody>
            <a:bodyPr lIns="25400" tIns="25400" rIns="25400" bIns="25400" anchor="ctr"/>
            <a:p>
              <a:endParaRPr lang="en-US" sz="1600">
                <a:solidFill>
                  <a:srgbClr val="FFFFFF"/>
                </a:solidFill>
                <a:latin typeface="+mj-lt"/>
                <a:ea typeface="MiSans" panose="00000500000000000000" charset="-122"/>
                <a:cs typeface="MiSans" panose="00000500000000000000" charset="-122"/>
                <a:sym typeface="MiSans" panose="00000500000000000000" charset="-122"/>
              </a:endParaRPr>
            </a:p>
          </p:txBody>
        </p:sp>
        <p:sp>
          <p:nvSpPr>
            <p:cNvPr id="32" name="AutoShape 3"/>
            <p:cNvSpPr/>
            <p:nvPr/>
          </p:nvSpPr>
          <p:spPr bwMode="auto">
            <a:xfrm>
              <a:off x="9179" y="3438"/>
              <a:ext cx="3737" cy="1879"/>
            </a:xfrm>
            <a:custGeom>
              <a:avLst/>
              <a:gdLst>
                <a:gd name="T0" fmla="+- 0 10812 25"/>
                <a:gd name="T1" fmla="*/ T0 w 21575"/>
                <a:gd name="T2" fmla="+- 0 10842 84"/>
                <a:gd name="T3" fmla="*/ 10842 h 21516"/>
                <a:gd name="T4" fmla="+- 0 10812 25"/>
                <a:gd name="T5" fmla="*/ T4 w 21575"/>
                <a:gd name="T6" fmla="+- 0 10842 84"/>
                <a:gd name="T7" fmla="*/ 10842 h 21516"/>
                <a:gd name="T8" fmla="+- 0 10812 25"/>
                <a:gd name="T9" fmla="*/ T8 w 21575"/>
                <a:gd name="T10" fmla="+- 0 10842 84"/>
                <a:gd name="T11" fmla="*/ 10842 h 21516"/>
                <a:gd name="T12" fmla="+- 0 10812 25"/>
                <a:gd name="T13" fmla="*/ T12 w 21575"/>
                <a:gd name="T14" fmla="+- 0 10842 84"/>
                <a:gd name="T15" fmla="*/ 10842 h 21516"/>
              </a:gdLst>
              <a:ahLst/>
              <a:cxnLst>
                <a:cxn ang="0">
                  <a:pos x="T1" y="T3"/>
                </a:cxn>
                <a:cxn ang="0">
                  <a:pos x="T5" y="T7"/>
                </a:cxn>
                <a:cxn ang="0">
                  <a:pos x="T9" y="T11"/>
                </a:cxn>
                <a:cxn ang="0">
                  <a:pos x="T13" y="T15"/>
                </a:cxn>
              </a:cxnLst>
              <a:rect l="0" t="0" r="r" b="b"/>
              <a:pathLst>
                <a:path w="21575" h="21516">
                  <a:moveTo>
                    <a:pt x="0" y="21516"/>
                  </a:moveTo>
                  <a:lnTo>
                    <a:pt x="3859" y="21516"/>
                  </a:lnTo>
                  <a:cubicBezTo>
                    <a:pt x="3796" y="14328"/>
                    <a:pt x="6548" y="8271"/>
                    <a:pt x="10158" y="7649"/>
                  </a:cubicBezTo>
                  <a:cubicBezTo>
                    <a:pt x="14119" y="6967"/>
                    <a:pt x="17570" y="12957"/>
                    <a:pt x="17756" y="20835"/>
                  </a:cubicBezTo>
                  <a:lnTo>
                    <a:pt x="21575" y="20835"/>
                  </a:lnTo>
                  <a:cubicBezTo>
                    <a:pt x="21425" y="9182"/>
                    <a:pt x="16597" y="-84"/>
                    <a:pt x="10722" y="1"/>
                  </a:cubicBezTo>
                  <a:cubicBezTo>
                    <a:pt x="4770" y="87"/>
                    <a:pt x="-25" y="9709"/>
                    <a:pt x="0" y="21516"/>
                  </a:cubicBezTo>
                  <a:close/>
                </a:path>
              </a:pathLst>
            </a:custGeom>
            <a:solidFill>
              <a:schemeClr val="accent5">
                <a:lumMod val="20000"/>
                <a:lumOff val="80000"/>
                <a:alpha val="20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p>
              <a:endParaRPr lang="en-US" sz="1600">
                <a:latin typeface="+mj-lt"/>
                <a:ea typeface="MiSans" panose="00000500000000000000" charset="-122"/>
                <a:cs typeface="MiSans" panose="00000500000000000000" charset="-122"/>
                <a:sym typeface="MiSans" panose="00000500000000000000" charset="-122"/>
              </a:endParaRPr>
            </a:p>
          </p:txBody>
        </p:sp>
        <p:sp>
          <p:nvSpPr>
            <p:cNvPr id="4" name="AutoShape 7"/>
            <p:cNvSpPr/>
            <p:nvPr/>
          </p:nvSpPr>
          <p:spPr bwMode="auto">
            <a:xfrm>
              <a:off x="9187" y="4807"/>
              <a:ext cx="3909" cy="2365"/>
            </a:xfrm>
            <a:custGeom>
              <a:avLst/>
              <a:gdLst>
                <a:gd name="T0" fmla="*/ 10800 w 21600"/>
                <a:gd name="T1" fmla="*/ 10693 h 21386"/>
                <a:gd name="T2" fmla="*/ 10800 w 21600"/>
                <a:gd name="T3" fmla="*/ 10693 h 21386"/>
                <a:gd name="T4" fmla="*/ 10800 w 21600"/>
                <a:gd name="T5" fmla="*/ 10693 h 21386"/>
                <a:gd name="T6" fmla="*/ 10800 w 21600"/>
                <a:gd name="T7" fmla="*/ 10693 h 21386"/>
              </a:gdLst>
              <a:ahLst/>
              <a:cxnLst>
                <a:cxn ang="0">
                  <a:pos x="T0" y="T1"/>
                </a:cxn>
                <a:cxn ang="0">
                  <a:pos x="T2" y="T3"/>
                </a:cxn>
                <a:cxn ang="0">
                  <a:pos x="T4" y="T5"/>
                </a:cxn>
                <a:cxn ang="0">
                  <a:pos x="T6" y="T7"/>
                </a:cxn>
              </a:cxnLst>
              <a:rect l="0" t="0" r="r" b="b"/>
              <a:pathLst>
                <a:path w="21600" h="21386">
                  <a:moveTo>
                    <a:pt x="18820" y="0"/>
                  </a:moveTo>
                  <a:lnTo>
                    <a:pt x="16038" y="4551"/>
                  </a:lnTo>
                  <a:lnTo>
                    <a:pt x="17017" y="4551"/>
                  </a:lnTo>
                  <a:cubicBezTo>
                    <a:pt x="17007" y="10736"/>
                    <a:pt x="13847" y="15730"/>
                    <a:pt x="10028" y="15426"/>
                  </a:cubicBezTo>
                  <a:cubicBezTo>
                    <a:pt x="8261" y="15285"/>
                    <a:pt x="6687" y="14008"/>
                    <a:pt x="5550" y="12057"/>
                  </a:cubicBezTo>
                  <a:cubicBezTo>
                    <a:pt x="4412" y="10103"/>
                    <a:pt x="3708" y="7468"/>
                    <a:pt x="3687" y="4569"/>
                  </a:cubicBezTo>
                  <a:lnTo>
                    <a:pt x="0" y="4544"/>
                  </a:lnTo>
                  <a:cubicBezTo>
                    <a:pt x="2" y="13697"/>
                    <a:pt x="4468" y="21171"/>
                    <a:pt x="10059" y="21381"/>
                  </a:cubicBezTo>
                  <a:cubicBezTo>
                    <a:pt x="15868" y="21600"/>
                    <a:pt x="20630" y="13991"/>
                    <a:pt x="20686" y="4551"/>
                  </a:cubicBezTo>
                  <a:lnTo>
                    <a:pt x="21600" y="4551"/>
                  </a:lnTo>
                  <a:lnTo>
                    <a:pt x="18820" y="0"/>
                  </a:lnTo>
                  <a:close/>
                </a:path>
              </a:pathLst>
            </a:custGeom>
            <a:solidFill>
              <a:schemeClr val="accent5"/>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txBody>
            <a:bodyPr lIns="25400" tIns="25400" rIns="25400" bIns="25400" anchor="ctr"/>
            <a:p>
              <a:endParaRPr lang="en-US" sz="1600">
                <a:solidFill>
                  <a:srgbClr val="FFFFFF"/>
                </a:solidFill>
                <a:latin typeface="+mj-lt"/>
                <a:ea typeface="MiSans" panose="00000500000000000000" charset="-122"/>
                <a:cs typeface="MiSans" panose="00000500000000000000" charset="-122"/>
                <a:sym typeface="MiSans" panose="00000500000000000000" charset="-122"/>
              </a:endParaRPr>
            </a:p>
          </p:txBody>
        </p:sp>
        <p:sp>
          <p:nvSpPr>
            <p:cNvPr id="5" name="AutoShape 6"/>
            <p:cNvSpPr/>
            <p:nvPr/>
          </p:nvSpPr>
          <p:spPr bwMode="auto">
            <a:xfrm rot="10800000">
              <a:off x="6117" y="5293"/>
              <a:ext cx="3737" cy="1879"/>
            </a:xfrm>
            <a:custGeom>
              <a:avLst/>
              <a:gdLst>
                <a:gd name="T0" fmla="+- 0 10812 25"/>
                <a:gd name="T1" fmla="*/ T0 w 21575"/>
                <a:gd name="T2" fmla="+- 0 10842 84"/>
                <a:gd name="T3" fmla="*/ 10842 h 21516"/>
                <a:gd name="T4" fmla="+- 0 10812 25"/>
                <a:gd name="T5" fmla="*/ T4 w 21575"/>
                <a:gd name="T6" fmla="+- 0 10842 84"/>
                <a:gd name="T7" fmla="*/ 10842 h 21516"/>
                <a:gd name="T8" fmla="+- 0 10812 25"/>
                <a:gd name="T9" fmla="*/ T8 w 21575"/>
                <a:gd name="T10" fmla="+- 0 10842 84"/>
                <a:gd name="T11" fmla="*/ 10842 h 21516"/>
                <a:gd name="T12" fmla="+- 0 10812 25"/>
                <a:gd name="T13" fmla="*/ T12 w 21575"/>
                <a:gd name="T14" fmla="+- 0 10842 84"/>
                <a:gd name="T15" fmla="*/ 10842 h 21516"/>
              </a:gdLst>
              <a:ahLst/>
              <a:cxnLst>
                <a:cxn ang="0">
                  <a:pos x="T1" y="T3"/>
                </a:cxn>
                <a:cxn ang="0">
                  <a:pos x="T5" y="T7"/>
                </a:cxn>
                <a:cxn ang="0">
                  <a:pos x="T9" y="T11"/>
                </a:cxn>
                <a:cxn ang="0">
                  <a:pos x="T13" y="T15"/>
                </a:cxn>
              </a:cxnLst>
              <a:rect l="0" t="0" r="r" b="b"/>
              <a:pathLst>
                <a:path w="21575" h="21516">
                  <a:moveTo>
                    <a:pt x="0" y="21516"/>
                  </a:moveTo>
                  <a:lnTo>
                    <a:pt x="3859" y="21516"/>
                  </a:lnTo>
                  <a:cubicBezTo>
                    <a:pt x="3796" y="14328"/>
                    <a:pt x="6548" y="8271"/>
                    <a:pt x="10158" y="7649"/>
                  </a:cubicBezTo>
                  <a:cubicBezTo>
                    <a:pt x="14119" y="6967"/>
                    <a:pt x="17570" y="12957"/>
                    <a:pt x="17756" y="20835"/>
                  </a:cubicBezTo>
                  <a:lnTo>
                    <a:pt x="21575" y="20835"/>
                  </a:lnTo>
                  <a:cubicBezTo>
                    <a:pt x="21425" y="9182"/>
                    <a:pt x="16597" y="-84"/>
                    <a:pt x="10722" y="1"/>
                  </a:cubicBezTo>
                  <a:cubicBezTo>
                    <a:pt x="4770" y="87"/>
                    <a:pt x="-25" y="9709"/>
                    <a:pt x="0" y="21516"/>
                  </a:cubicBezTo>
                  <a:close/>
                </a:path>
              </a:pathLst>
            </a:custGeom>
            <a:solidFill>
              <a:schemeClr val="accent4">
                <a:lumMod val="20000"/>
                <a:lumOff val="80000"/>
                <a:alpha val="20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p>
              <a:endParaRPr lang="en-US" sz="1600">
                <a:latin typeface="+mj-lt"/>
                <a:ea typeface="MiSans" panose="00000500000000000000" charset="-122"/>
                <a:cs typeface="MiSans" panose="00000500000000000000" charset="-122"/>
                <a:sym typeface="MiSans" panose="00000500000000000000" charset="-122"/>
              </a:endParaRPr>
            </a:p>
          </p:txBody>
        </p:sp>
        <p:sp>
          <p:nvSpPr>
            <p:cNvPr id="7" name="AutoShape 8"/>
            <p:cNvSpPr/>
            <p:nvPr/>
          </p:nvSpPr>
          <p:spPr bwMode="auto">
            <a:xfrm>
              <a:off x="6045" y="3438"/>
              <a:ext cx="3909" cy="2367"/>
            </a:xfrm>
            <a:custGeom>
              <a:avLst/>
              <a:gdLst>
                <a:gd name="T0" fmla="*/ 10800 w 21600"/>
                <a:gd name="T1" fmla="+- 0 10907 214"/>
                <a:gd name="T2" fmla="*/ 10907 h 21386"/>
                <a:gd name="T3" fmla="*/ 10800 w 21600"/>
                <a:gd name="T4" fmla="+- 0 10907 214"/>
                <a:gd name="T5" fmla="*/ 10907 h 21386"/>
                <a:gd name="T6" fmla="*/ 10800 w 21600"/>
                <a:gd name="T7" fmla="+- 0 10907 214"/>
                <a:gd name="T8" fmla="*/ 10907 h 21386"/>
                <a:gd name="T9" fmla="*/ 10800 w 21600"/>
                <a:gd name="T10" fmla="+- 0 10907 214"/>
                <a:gd name="T11" fmla="*/ 10907 h 21386"/>
              </a:gdLst>
              <a:ahLst/>
              <a:cxnLst>
                <a:cxn ang="0">
                  <a:pos x="T0" y="T2"/>
                </a:cxn>
                <a:cxn ang="0">
                  <a:pos x="T3" y="T5"/>
                </a:cxn>
                <a:cxn ang="0">
                  <a:pos x="T6" y="T8"/>
                </a:cxn>
                <a:cxn ang="0">
                  <a:pos x="T9" y="T11"/>
                </a:cxn>
              </a:cxnLst>
              <a:rect l="0" t="0" r="r" b="b"/>
              <a:pathLst>
                <a:path w="21600" h="21386">
                  <a:moveTo>
                    <a:pt x="18820" y="21386"/>
                  </a:moveTo>
                  <a:lnTo>
                    <a:pt x="16038" y="16835"/>
                  </a:lnTo>
                  <a:lnTo>
                    <a:pt x="17017" y="16835"/>
                  </a:lnTo>
                  <a:cubicBezTo>
                    <a:pt x="17007" y="10650"/>
                    <a:pt x="13847" y="5656"/>
                    <a:pt x="10028" y="5960"/>
                  </a:cubicBezTo>
                  <a:cubicBezTo>
                    <a:pt x="8261" y="6101"/>
                    <a:pt x="6687" y="7378"/>
                    <a:pt x="5550" y="9329"/>
                  </a:cubicBezTo>
                  <a:cubicBezTo>
                    <a:pt x="4412" y="11283"/>
                    <a:pt x="3708" y="13918"/>
                    <a:pt x="3687" y="16817"/>
                  </a:cubicBezTo>
                  <a:lnTo>
                    <a:pt x="0" y="16842"/>
                  </a:lnTo>
                  <a:cubicBezTo>
                    <a:pt x="2" y="7689"/>
                    <a:pt x="4468" y="215"/>
                    <a:pt x="10059" y="5"/>
                  </a:cubicBezTo>
                  <a:cubicBezTo>
                    <a:pt x="15868" y="-214"/>
                    <a:pt x="20630" y="7395"/>
                    <a:pt x="20686" y="16835"/>
                  </a:cubicBezTo>
                  <a:lnTo>
                    <a:pt x="21600" y="16835"/>
                  </a:lnTo>
                  <a:lnTo>
                    <a:pt x="18820" y="21386"/>
                  </a:lnTo>
                  <a:close/>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txBody>
            <a:bodyPr lIns="25400" tIns="25400" rIns="25400" bIns="25400" anchor="ctr"/>
            <a:p>
              <a:endParaRPr lang="en-US" sz="1600">
                <a:solidFill>
                  <a:srgbClr val="FFFFFF"/>
                </a:solidFill>
                <a:latin typeface="+mj-lt"/>
                <a:ea typeface="MiSans" panose="00000500000000000000" charset="-122"/>
                <a:cs typeface="MiSans" panose="00000500000000000000" charset="-122"/>
                <a:sym typeface="MiSans" panose="00000500000000000000" charset="-122"/>
              </a:endParaRPr>
            </a:p>
          </p:txBody>
        </p:sp>
        <p:sp>
          <p:nvSpPr>
            <p:cNvPr id="36" name="AutoShape 2"/>
            <p:cNvSpPr/>
            <p:nvPr/>
          </p:nvSpPr>
          <p:spPr bwMode="auto">
            <a:xfrm>
              <a:off x="3042" y="3437"/>
              <a:ext cx="3737" cy="1879"/>
            </a:xfrm>
            <a:custGeom>
              <a:avLst/>
              <a:gdLst>
                <a:gd name="T0" fmla="+- 0 10812 25"/>
                <a:gd name="T1" fmla="*/ T0 w 21575"/>
                <a:gd name="T2" fmla="+- 0 10842 84"/>
                <a:gd name="T3" fmla="*/ 10842 h 21516"/>
                <a:gd name="T4" fmla="+- 0 10812 25"/>
                <a:gd name="T5" fmla="*/ T4 w 21575"/>
                <a:gd name="T6" fmla="+- 0 10842 84"/>
                <a:gd name="T7" fmla="*/ 10842 h 21516"/>
                <a:gd name="T8" fmla="+- 0 10812 25"/>
                <a:gd name="T9" fmla="*/ T8 w 21575"/>
                <a:gd name="T10" fmla="+- 0 10842 84"/>
                <a:gd name="T11" fmla="*/ 10842 h 21516"/>
                <a:gd name="T12" fmla="+- 0 10812 25"/>
                <a:gd name="T13" fmla="*/ T12 w 21575"/>
                <a:gd name="T14" fmla="+- 0 10842 84"/>
                <a:gd name="T15" fmla="*/ 10842 h 21516"/>
              </a:gdLst>
              <a:ahLst/>
              <a:cxnLst>
                <a:cxn ang="0">
                  <a:pos x="T1" y="T3"/>
                </a:cxn>
                <a:cxn ang="0">
                  <a:pos x="T5" y="T7"/>
                </a:cxn>
                <a:cxn ang="0">
                  <a:pos x="T9" y="T11"/>
                </a:cxn>
                <a:cxn ang="0">
                  <a:pos x="T13" y="T15"/>
                </a:cxn>
              </a:cxnLst>
              <a:rect l="0" t="0" r="r" b="b"/>
              <a:pathLst>
                <a:path w="21575" h="21516">
                  <a:moveTo>
                    <a:pt x="0" y="21516"/>
                  </a:moveTo>
                  <a:lnTo>
                    <a:pt x="3859" y="21516"/>
                  </a:lnTo>
                  <a:cubicBezTo>
                    <a:pt x="3796" y="14328"/>
                    <a:pt x="6548" y="8271"/>
                    <a:pt x="10158" y="7649"/>
                  </a:cubicBezTo>
                  <a:cubicBezTo>
                    <a:pt x="14119" y="6967"/>
                    <a:pt x="17570" y="12957"/>
                    <a:pt x="17756" y="20835"/>
                  </a:cubicBezTo>
                  <a:lnTo>
                    <a:pt x="21575" y="20835"/>
                  </a:lnTo>
                  <a:cubicBezTo>
                    <a:pt x="21425" y="9182"/>
                    <a:pt x="16597" y="-84"/>
                    <a:pt x="10722" y="1"/>
                  </a:cubicBezTo>
                  <a:cubicBezTo>
                    <a:pt x="4770" y="87"/>
                    <a:pt x="-25" y="9709"/>
                    <a:pt x="0" y="21516"/>
                  </a:cubicBezTo>
                  <a:close/>
                </a:path>
              </a:pathLst>
            </a:custGeom>
            <a:solidFill>
              <a:schemeClr val="accent3">
                <a:lumMod val="20000"/>
                <a:lumOff val="80000"/>
                <a:alpha val="20000"/>
              </a:schemeClr>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p>
              <a:endParaRPr lang="en-US" sz="1600">
                <a:latin typeface="+mj-lt"/>
                <a:ea typeface="MiSans" panose="00000500000000000000" charset="-122"/>
                <a:cs typeface="MiSans" panose="00000500000000000000" charset="-122"/>
                <a:sym typeface="MiSans" panose="00000500000000000000" charset="-122"/>
              </a:endParaRPr>
            </a:p>
          </p:txBody>
        </p:sp>
        <p:sp>
          <p:nvSpPr>
            <p:cNvPr id="37" name="AutoShape 9"/>
            <p:cNvSpPr/>
            <p:nvPr/>
          </p:nvSpPr>
          <p:spPr bwMode="auto">
            <a:xfrm>
              <a:off x="3042" y="4807"/>
              <a:ext cx="3909" cy="2365"/>
            </a:xfrm>
            <a:custGeom>
              <a:avLst/>
              <a:gdLst>
                <a:gd name="T0" fmla="*/ 10800 w 21600"/>
                <a:gd name="T1" fmla="*/ 10693 h 21386"/>
                <a:gd name="T2" fmla="*/ 10800 w 21600"/>
                <a:gd name="T3" fmla="*/ 10693 h 21386"/>
                <a:gd name="T4" fmla="*/ 10800 w 21600"/>
                <a:gd name="T5" fmla="*/ 10693 h 21386"/>
                <a:gd name="T6" fmla="*/ 10800 w 21600"/>
                <a:gd name="T7" fmla="*/ 10693 h 21386"/>
              </a:gdLst>
              <a:ahLst/>
              <a:cxnLst>
                <a:cxn ang="0">
                  <a:pos x="T0" y="T1"/>
                </a:cxn>
                <a:cxn ang="0">
                  <a:pos x="T2" y="T3"/>
                </a:cxn>
                <a:cxn ang="0">
                  <a:pos x="T4" y="T5"/>
                </a:cxn>
                <a:cxn ang="0">
                  <a:pos x="T6" y="T7"/>
                </a:cxn>
              </a:cxnLst>
              <a:rect l="0" t="0" r="r" b="b"/>
              <a:pathLst>
                <a:path w="21600" h="21386">
                  <a:moveTo>
                    <a:pt x="18820" y="0"/>
                  </a:moveTo>
                  <a:lnTo>
                    <a:pt x="16038" y="4551"/>
                  </a:lnTo>
                  <a:lnTo>
                    <a:pt x="17017" y="4551"/>
                  </a:lnTo>
                  <a:cubicBezTo>
                    <a:pt x="17007" y="10736"/>
                    <a:pt x="13847" y="15730"/>
                    <a:pt x="10028" y="15426"/>
                  </a:cubicBezTo>
                  <a:cubicBezTo>
                    <a:pt x="8261" y="15285"/>
                    <a:pt x="6687" y="14008"/>
                    <a:pt x="5550" y="12057"/>
                  </a:cubicBezTo>
                  <a:cubicBezTo>
                    <a:pt x="4412" y="10103"/>
                    <a:pt x="3708" y="7468"/>
                    <a:pt x="3687" y="4569"/>
                  </a:cubicBezTo>
                  <a:lnTo>
                    <a:pt x="0" y="4544"/>
                  </a:lnTo>
                  <a:cubicBezTo>
                    <a:pt x="2" y="13697"/>
                    <a:pt x="4468" y="21171"/>
                    <a:pt x="10059" y="21381"/>
                  </a:cubicBezTo>
                  <a:cubicBezTo>
                    <a:pt x="15868" y="21600"/>
                    <a:pt x="20630" y="13991"/>
                    <a:pt x="20686" y="4551"/>
                  </a:cubicBezTo>
                  <a:lnTo>
                    <a:pt x="21600" y="4551"/>
                  </a:lnTo>
                  <a:lnTo>
                    <a:pt x="18820" y="0"/>
                  </a:lnTo>
                  <a:close/>
                </a:path>
              </a:pathLst>
            </a:custGeom>
            <a:solidFill>
              <a:schemeClr val="accent3"/>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txBody>
            <a:bodyPr lIns="25400" tIns="25400" rIns="25400" bIns="25400" anchor="ctr"/>
            <a:p>
              <a:endParaRPr lang="en-US" sz="1600">
                <a:solidFill>
                  <a:srgbClr val="FFFFFF"/>
                </a:solidFill>
                <a:latin typeface="+mj-lt"/>
                <a:ea typeface="MiSans" panose="00000500000000000000" charset="-122"/>
                <a:cs typeface="MiSans" panose="00000500000000000000" charset="-122"/>
                <a:sym typeface="MiSans" panose="00000500000000000000" charset="-122"/>
              </a:endParaRPr>
            </a:p>
          </p:txBody>
        </p:sp>
        <p:pic>
          <p:nvPicPr>
            <p:cNvPr id="38" name="图片 37" descr="343435383038363b343532323431303bbdd7b6cec1aacfb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1" y="4931"/>
              <a:ext cx="680" cy="680"/>
            </a:xfrm>
            <a:prstGeom prst="rect">
              <a:avLst/>
            </a:prstGeom>
          </p:spPr>
        </p:pic>
        <p:pic>
          <p:nvPicPr>
            <p:cNvPr id="39" name="图片 38" descr="343435383037343b343532333834333bb9a4d7f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1" y="4931"/>
              <a:ext cx="680" cy="680"/>
            </a:xfrm>
            <a:prstGeom prst="rect">
              <a:avLst/>
            </a:prstGeom>
          </p:spPr>
        </p:pic>
        <p:pic>
          <p:nvPicPr>
            <p:cNvPr id="40" name="图片 39" descr="343435383037343b343532333834303bd3a1d5c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8" y="4931"/>
              <a:ext cx="680" cy="680"/>
            </a:xfrm>
            <a:prstGeom prst="rect">
              <a:avLst/>
            </a:prstGeom>
          </p:spPr>
        </p:pic>
        <p:pic>
          <p:nvPicPr>
            <p:cNvPr id="41" name="图片 40" descr="343435383037343b343532333833373bb9abcbbe"/>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790" y="4931"/>
              <a:ext cx="680" cy="680"/>
            </a:xfrm>
            <a:prstGeom prst="rect">
              <a:avLst/>
            </a:prstGeom>
          </p:spPr>
        </p:pic>
      </p:grpSp>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63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0" name="组合 249"/>
          <p:cNvGrpSpPr/>
          <p:nvPr/>
        </p:nvGrpSpPr>
        <p:grpSpPr>
          <a:xfrm>
            <a:off x="525780" y="511176"/>
            <a:ext cx="3342005" cy="830580"/>
            <a:chOff x="1593" y="3850"/>
            <a:chExt cx="5263" cy="1308"/>
          </a:xfrm>
        </p:grpSpPr>
        <p:sp>
          <p:nvSpPr>
            <p:cNvPr id="251" name="矩形 250"/>
            <p:cNvSpPr/>
            <p:nvPr/>
          </p:nvSpPr>
          <p:spPr>
            <a:xfrm>
              <a:off x="2694"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平台</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52" name="直接箭头连接符 251"/>
            <p:cNvCxnSpPr/>
            <p:nvPr/>
          </p:nvCxnSpPr>
          <p:spPr>
            <a:xfrm>
              <a:off x="4601"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1593" y="3996"/>
              <a:ext cx="1775" cy="1016"/>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grpSp>
        <p:nvGrpSpPr>
          <p:cNvPr id="12" name="组合 11"/>
          <p:cNvGrpSpPr/>
          <p:nvPr/>
        </p:nvGrpSpPr>
        <p:grpSpPr>
          <a:xfrm>
            <a:off x="1755775" y="1250315"/>
            <a:ext cx="3427095" cy="398780"/>
            <a:chOff x="6851" y="1967"/>
            <a:chExt cx="5397" cy="628"/>
          </a:xfrm>
        </p:grpSpPr>
        <p:sp>
          <p:nvSpPr>
            <p:cNvPr id="5" name="文本框 4"/>
            <p:cNvSpPr txBox="1"/>
            <p:nvPr/>
          </p:nvSpPr>
          <p:spPr>
            <a:xfrm>
              <a:off x="8527" y="1967"/>
              <a:ext cx="2145" cy="628"/>
            </a:xfrm>
            <a:prstGeom prst="rect">
              <a:avLst/>
            </a:prstGeom>
            <a:noFill/>
          </p:spPr>
          <p:txBody>
            <a:bodyPr wrap="square" rtlCol="0">
              <a:spAutoFit/>
            </a:bodyPr>
            <a:p>
              <a:r>
                <a:rPr lang="zh-CN" altLang="en-US" sz="2000" b="1">
                  <a:solidFill>
                    <a:schemeClr val="bg1"/>
                  </a:solidFill>
                  <a:latin typeface="黑体" charset="0"/>
                  <a:ea typeface="黑体" charset="0"/>
                </a:rPr>
                <a:t>操作系统</a:t>
              </a:r>
              <a:endParaRPr lang="zh-CN" altLang="en-US" sz="2000" b="1">
                <a:solidFill>
                  <a:schemeClr val="bg1"/>
                </a:solidFill>
                <a:latin typeface="黑体" charset="0"/>
                <a:ea typeface="黑体" charset="0"/>
              </a:endParaRPr>
            </a:p>
          </p:txBody>
        </p:sp>
        <p:cxnSp>
          <p:nvCxnSpPr>
            <p:cNvPr id="6" name="直接箭头连接符 5"/>
            <p:cNvCxnSpPr/>
            <p:nvPr/>
          </p:nvCxnSpPr>
          <p:spPr>
            <a:xfrm>
              <a:off x="10518" y="2281"/>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851" y="2281"/>
              <a:ext cx="14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5"/>
          <a:stretch>
            <a:fillRect/>
          </a:stretch>
        </p:blipFill>
        <p:spPr>
          <a:xfrm>
            <a:off x="521335" y="1706245"/>
            <a:ext cx="1601470" cy="829945"/>
          </a:xfrm>
          <a:prstGeom prst="rect">
            <a:avLst/>
          </a:prstGeom>
        </p:spPr>
      </p:pic>
      <p:pic>
        <p:nvPicPr>
          <p:cNvPr id="9" name="图片 8"/>
          <p:cNvPicPr>
            <a:picLocks noChangeAspect="1"/>
          </p:cNvPicPr>
          <p:nvPr/>
        </p:nvPicPr>
        <p:blipFill>
          <a:blip r:embed="rId6"/>
          <a:stretch>
            <a:fillRect/>
          </a:stretch>
        </p:blipFill>
        <p:spPr>
          <a:xfrm>
            <a:off x="2820035" y="1706245"/>
            <a:ext cx="1059180" cy="830580"/>
          </a:xfrm>
          <a:prstGeom prst="rect">
            <a:avLst/>
          </a:prstGeom>
        </p:spPr>
      </p:pic>
      <p:pic>
        <p:nvPicPr>
          <p:cNvPr id="10" name="图片 9"/>
          <p:cNvPicPr>
            <a:picLocks noChangeAspect="1"/>
          </p:cNvPicPr>
          <p:nvPr/>
        </p:nvPicPr>
        <p:blipFill>
          <a:blip r:embed="rId7"/>
          <a:stretch>
            <a:fillRect/>
          </a:stretch>
        </p:blipFill>
        <p:spPr>
          <a:xfrm>
            <a:off x="4779010" y="1705610"/>
            <a:ext cx="1743710" cy="830580"/>
          </a:xfrm>
          <a:prstGeom prst="rect">
            <a:avLst/>
          </a:prstGeom>
        </p:spPr>
      </p:pic>
      <p:pic>
        <p:nvPicPr>
          <p:cNvPr id="11" name="图片 10"/>
          <p:cNvPicPr>
            <a:picLocks noChangeAspect="1"/>
          </p:cNvPicPr>
          <p:nvPr/>
        </p:nvPicPr>
        <p:blipFill>
          <a:blip r:embed="rId8"/>
          <a:stretch>
            <a:fillRect/>
          </a:stretch>
        </p:blipFill>
        <p:spPr>
          <a:xfrm>
            <a:off x="1421130" y="3367405"/>
            <a:ext cx="683895" cy="807720"/>
          </a:xfrm>
          <a:prstGeom prst="rect">
            <a:avLst/>
          </a:prstGeom>
        </p:spPr>
      </p:pic>
      <p:grpSp>
        <p:nvGrpSpPr>
          <p:cNvPr id="13" name="组合 12"/>
          <p:cNvGrpSpPr/>
          <p:nvPr/>
        </p:nvGrpSpPr>
        <p:grpSpPr>
          <a:xfrm>
            <a:off x="1600835" y="2901315"/>
            <a:ext cx="3427095" cy="398780"/>
            <a:chOff x="6851" y="1967"/>
            <a:chExt cx="5397" cy="628"/>
          </a:xfrm>
        </p:grpSpPr>
        <p:sp>
          <p:nvSpPr>
            <p:cNvPr id="14" name="文本框 13"/>
            <p:cNvSpPr txBox="1"/>
            <p:nvPr/>
          </p:nvSpPr>
          <p:spPr>
            <a:xfrm>
              <a:off x="8527" y="1967"/>
              <a:ext cx="2145" cy="628"/>
            </a:xfrm>
            <a:prstGeom prst="rect">
              <a:avLst/>
            </a:prstGeom>
            <a:noFill/>
          </p:spPr>
          <p:txBody>
            <a:bodyPr wrap="square" rtlCol="0">
              <a:spAutoFit/>
            </a:bodyPr>
            <a:p>
              <a:r>
                <a:rPr lang="zh-CN" altLang="en-US" sz="2000" b="1">
                  <a:solidFill>
                    <a:schemeClr val="bg1"/>
                  </a:solidFill>
                  <a:latin typeface="黑体" charset="0"/>
                  <a:ea typeface="黑体" charset="0"/>
                </a:rPr>
                <a:t>开发工具</a:t>
              </a:r>
              <a:endParaRPr lang="zh-CN" altLang="en-US" sz="2000" b="1">
                <a:solidFill>
                  <a:schemeClr val="bg1"/>
                </a:solidFill>
                <a:latin typeface="黑体" charset="0"/>
                <a:ea typeface="黑体" charset="0"/>
              </a:endParaRPr>
            </a:p>
          </p:txBody>
        </p:sp>
        <p:cxnSp>
          <p:nvCxnSpPr>
            <p:cNvPr id="15" name="直接箭头连接符 14"/>
            <p:cNvCxnSpPr/>
            <p:nvPr/>
          </p:nvCxnSpPr>
          <p:spPr>
            <a:xfrm>
              <a:off x="10518" y="2281"/>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851" y="2281"/>
              <a:ext cx="14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17" name="图片 16"/>
          <p:cNvPicPr>
            <a:picLocks noChangeAspect="1"/>
          </p:cNvPicPr>
          <p:nvPr/>
        </p:nvPicPr>
        <p:blipFill>
          <a:blip r:embed="rId9"/>
          <a:stretch>
            <a:fillRect/>
          </a:stretch>
        </p:blipFill>
        <p:spPr>
          <a:xfrm>
            <a:off x="2755265" y="3367405"/>
            <a:ext cx="829310" cy="829310"/>
          </a:xfrm>
          <a:prstGeom prst="rect">
            <a:avLst/>
          </a:prstGeom>
        </p:spPr>
      </p:pic>
      <p:pic>
        <p:nvPicPr>
          <p:cNvPr id="18" name="图片 17"/>
          <p:cNvPicPr>
            <a:picLocks noChangeAspect="1"/>
          </p:cNvPicPr>
          <p:nvPr/>
        </p:nvPicPr>
        <p:blipFill>
          <a:blip r:embed="rId10"/>
          <a:stretch>
            <a:fillRect/>
          </a:stretch>
        </p:blipFill>
        <p:spPr>
          <a:xfrm>
            <a:off x="4170680" y="3366770"/>
            <a:ext cx="920750" cy="831215"/>
          </a:xfrm>
          <a:prstGeom prst="rect">
            <a:avLst/>
          </a:prstGeom>
        </p:spPr>
      </p:pic>
      <p:grpSp>
        <p:nvGrpSpPr>
          <p:cNvPr id="19" name="组合 18"/>
          <p:cNvGrpSpPr/>
          <p:nvPr/>
        </p:nvGrpSpPr>
        <p:grpSpPr>
          <a:xfrm>
            <a:off x="1499235" y="4562475"/>
            <a:ext cx="3769995" cy="398780"/>
            <a:chOff x="6851" y="1967"/>
            <a:chExt cx="5937" cy="628"/>
          </a:xfrm>
        </p:grpSpPr>
        <p:sp>
          <p:nvSpPr>
            <p:cNvPr id="20" name="文本框 19"/>
            <p:cNvSpPr txBox="1"/>
            <p:nvPr/>
          </p:nvSpPr>
          <p:spPr>
            <a:xfrm>
              <a:off x="8602" y="1967"/>
              <a:ext cx="2745" cy="628"/>
            </a:xfrm>
            <a:prstGeom prst="rect">
              <a:avLst/>
            </a:prstGeom>
            <a:noFill/>
          </p:spPr>
          <p:txBody>
            <a:bodyPr wrap="square" rtlCol="0">
              <a:spAutoFit/>
            </a:bodyPr>
            <a:p>
              <a:r>
                <a:rPr lang="zh-CN" altLang="en-US" sz="2000" b="1">
                  <a:solidFill>
                    <a:schemeClr val="bg1"/>
                  </a:solidFill>
                  <a:latin typeface="黑体" charset="0"/>
                  <a:ea typeface="黑体" charset="0"/>
                </a:rPr>
                <a:t>Web服务器</a:t>
              </a:r>
              <a:endParaRPr lang="zh-CN" altLang="en-US" sz="2000" b="1">
                <a:solidFill>
                  <a:schemeClr val="bg1"/>
                </a:solidFill>
                <a:latin typeface="黑体" charset="0"/>
                <a:ea typeface="黑体" charset="0"/>
              </a:endParaRPr>
            </a:p>
          </p:txBody>
        </p:sp>
        <p:cxnSp>
          <p:nvCxnSpPr>
            <p:cNvPr id="21" name="直接箭头连接符 20"/>
            <p:cNvCxnSpPr/>
            <p:nvPr/>
          </p:nvCxnSpPr>
          <p:spPr>
            <a:xfrm>
              <a:off x="11058" y="2281"/>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6851" y="2281"/>
              <a:ext cx="14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1"/>
          <a:stretch>
            <a:fillRect/>
          </a:stretch>
        </p:blipFill>
        <p:spPr>
          <a:xfrm>
            <a:off x="2531745" y="5027295"/>
            <a:ext cx="1610360" cy="913765"/>
          </a:xfrm>
          <a:prstGeom prst="rect">
            <a:avLst/>
          </a:prstGeom>
        </p:spPr>
      </p:pic>
      <p:grpSp>
        <p:nvGrpSpPr>
          <p:cNvPr id="24" name="组合 23"/>
          <p:cNvGrpSpPr/>
          <p:nvPr/>
        </p:nvGrpSpPr>
        <p:grpSpPr>
          <a:xfrm>
            <a:off x="7296150" y="1249045"/>
            <a:ext cx="3427095" cy="398780"/>
            <a:chOff x="6851" y="1967"/>
            <a:chExt cx="5397" cy="628"/>
          </a:xfrm>
        </p:grpSpPr>
        <p:sp>
          <p:nvSpPr>
            <p:cNvPr id="25" name="文本框 24"/>
            <p:cNvSpPr txBox="1"/>
            <p:nvPr/>
          </p:nvSpPr>
          <p:spPr>
            <a:xfrm>
              <a:off x="8527" y="1967"/>
              <a:ext cx="2145" cy="628"/>
            </a:xfrm>
            <a:prstGeom prst="rect">
              <a:avLst/>
            </a:prstGeom>
            <a:noFill/>
          </p:spPr>
          <p:txBody>
            <a:bodyPr wrap="square" rtlCol="0">
              <a:spAutoFit/>
            </a:bodyPr>
            <a:p>
              <a:r>
                <a:rPr lang="zh-CN" altLang="en-US" sz="2000" b="1">
                  <a:solidFill>
                    <a:schemeClr val="bg1"/>
                  </a:solidFill>
                  <a:latin typeface="黑体" charset="0"/>
                  <a:ea typeface="黑体" charset="0"/>
                </a:rPr>
                <a:t>版本控制</a:t>
              </a:r>
              <a:endParaRPr lang="zh-CN" altLang="en-US" sz="2000" b="1">
                <a:solidFill>
                  <a:schemeClr val="bg1"/>
                </a:solidFill>
                <a:latin typeface="黑体" charset="0"/>
                <a:ea typeface="黑体" charset="0"/>
              </a:endParaRPr>
            </a:p>
          </p:txBody>
        </p:sp>
        <p:cxnSp>
          <p:nvCxnSpPr>
            <p:cNvPr id="26" name="直接箭头连接符 25"/>
            <p:cNvCxnSpPr/>
            <p:nvPr/>
          </p:nvCxnSpPr>
          <p:spPr>
            <a:xfrm>
              <a:off x="10518" y="2281"/>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851" y="2281"/>
              <a:ext cx="14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12"/>
          <a:stretch>
            <a:fillRect/>
          </a:stretch>
        </p:blipFill>
        <p:spPr>
          <a:xfrm>
            <a:off x="7832725" y="1705610"/>
            <a:ext cx="2099945" cy="834390"/>
          </a:xfrm>
          <a:prstGeom prst="rect">
            <a:avLst/>
          </a:prstGeom>
        </p:spPr>
      </p:pic>
      <p:grpSp>
        <p:nvGrpSpPr>
          <p:cNvPr id="29" name="组合 28"/>
          <p:cNvGrpSpPr/>
          <p:nvPr/>
        </p:nvGrpSpPr>
        <p:grpSpPr>
          <a:xfrm>
            <a:off x="7111365" y="2901315"/>
            <a:ext cx="3983355" cy="398780"/>
            <a:chOff x="6851" y="1967"/>
            <a:chExt cx="6273" cy="628"/>
          </a:xfrm>
        </p:grpSpPr>
        <p:sp>
          <p:nvSpPr>
            <p:cNvPr id="30" name="文本框 29"/>
            <p:cNvSpPr txBox="1"/>
            <p:nvPr/>
          </p:nvSpPr>
          <p:spPr>
            <a:xfrm>
              <a:off x="8527" y="1967"/>
              <a:ext cx="2867" cy="628"/>
            </a:xfrm>
            <a:prstGeom prst="rect">
              <a:avLst/>
            </a:prstGeom>
            <a:noFill/>
          </p:spPr>
          <p:txBody>
            <a:bodyPr wrap="square" rtlCol="0">
              <a:spAutoFit/>
            </a:bodyPr>
            <a:p>
              <a:r>
                <a:rPr lang="zh-CN" altLang="en-US" sz="2000" b="1">
                  <a:solidFill>
                    <a:schemeClr val="bg1"/>
                  </a:solidFill>
                  <a:latin typeface="黑体" charset="0"/>
                  <a:ea typeface="黑体" charset="0"/>
                </a:rPr>
                <a:t>通讯应用程序</a:t>
              </a:r>
              <a:endParaRPr lang="zh-CN" altLang="en-US" sz="2000" b="1">
                <a:solidFill>
                  <a:schemeClr val="bg1"/>
                </a:solidFill>
                <a:latin typeface="黑体" charset="0"/>
                <a:ea typeface="黑体" charset="0"/>
              </a:endParaRPr>
            </a:p>
          </p:txBody>
        </p:sp>
        <p:cxnSp>
          <p:nvCxnSpPr>
            <p:cNvPr id="31" name="直接箭头连接符 30"/>
            <p:cNvCxnSpPr/>
            <p:nvPr/>
          </p:nvCxnSpPr>
          <p:spPr>
            <a:xfrm>
              <a:off x="11394" y="2281"/>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6851" y="2281"/>
              <a:ext cx="14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36" name="图片 35"/>
          <p:cNvPicPr>
            <a:picLocks noChangeAspect="1"/>
          </p:cNvPicPr>
          <p:nvPr/>
        </p:nvPicPr>
        <p:blipFill>
          <a:blip r:embed="rId13"/>
          <a:stretch>
            <a:fillRect/>
          </a:stretch>
        </p:blipFill>
        <p:spPr>
          <a:xfrm>
            <a:off x="6844030" y="3352165"/>
            <a:ext cx="1320800" cy="844550"/>
          </a:xfrm>
          <a:prstGeom prst="rect">
            <a:avLst/>
          </a:prstGeom>
        </p:spPr>
      </p:pic>
      <p:pic>
        <p:nvPicPr>
          <p:cNvPr id="47" name="图片 46"/>
          <p:cNvPicPr>
            <a:picLocks noChangeAspect="1"/>
          </p:cNvPicPr>
          <p:nvPr/>
        </p:nvPicPr>
        <p:blipFill>
          <a:blip r:embed="rId14"/>
          <a:stretch>
            <a:fillRect/>
          </a:stretch>
        </p:blipFill>
        <p:spPr>
          <a:xfrm>
            <a:off x="8649970" y="3366770"/>
            <a:ext cx="871855" cy="807720"/>
          </a:xfrm>
          <a:prstGeom prst="rect">
            <a:avLst/>
          </a:prstGeom>
        </p:spPr>
      </p:pic>
      <p:pic>
        <p:nvPicPr>
          <p:cNvPr id="48" name="图片 47"/>
          <p:cNvPicPr>
            <a:picLocks noChangeAspect="1"/>
          </p:cNvPicPr>
          <p:nvPr/>
        </p:nvPicPr>
        <p:blipFill>
          <a:blip r:embed="rId15"/>
          <a:stretch>
            <a:fillRect/>
          </a:stretch>
        </p:blipFill>
        <p:spPr>
          <a:xfrm>
            <a:off x="9917430" y="3352165"/>
            <a:ext cx="885825" cy="829310"/>
          </a:xfrm>
          <a:prstGeom prst="rect">
            <a:avLst/>
          </a:prstGeom>
        </p:spPr>
      </p:pic>
      <p:grpSp>
        <p:nvGrpSpPr>
          <p:cNvPr id="49" name="组合 48"/>
          <p:cNvGrpSpPr/>
          <p:nvPr/>
        </p:nvGrpSpPr>
        <p:grpSpPr>
          <a:xfrm>
            <a:off x="7111365" y="4432935"/>
            <a:ext cx="3983355" cy="398780"/>
            <a:chOff x="6851" y="1967"/>
            <a:chExt cx="6273" cy="628"/>
          </a:xfrm>
        </p:grpSpPr>
        <p:sp>
          <p:nvSpPr>
            <p:cNvPr id="50" name="文本框 49"/>
            <p:cNvSpPr txBox="1"/>
            <p:nvPr/>
          </p:nvSpPr>
          <p:spPr>
            <a:xfrm>
              <a:off x="8818" y="1967"/>
              <a:ext cx="2867" cy="628"/>
            </a:xfrm>
            <a:prstGeom prst="rect">
              <a:avLst/>
            </a:prstGeom>
            <a:noFill/>
          </p:spPr>
          <p:txBody>
            <a:bodyPr wrap="square" rtlCol="0">
              <a:spAutoFit/>
            </a:bodyPr>
            <a:p>
              <a:r>
                <a:rPr lang="zh-CN" altLang="en-US" sz="2000" b="1">
                  <a:solidFill>
                    <a:schemeClr val="bg1"/>
                  </a:solidFill>
                  <a:latin typeface="黑体" charset="0"/>
                  <a:ea typeface="黑体" charset="0"/>
                </a:rPr>
                <a:t>资源中心</a:t>
              </a:r>
              <a:endParaRPr lang="zh-CN" altLang="en-US" sz="2000" b="1">
                <a:solidFill>
                  <a:schemeClr val="bg1"/>
                </a:solidFill>
                <a:latin typeface="黑体" charset="0"/>
                <a:ea typeface="黑体" charset="0"/>
              </a:endParaRPr>
            </a:p>
          </p:txBody>
        </p:sp>
        <p:cxnSp>
          <p:nvCxnSpPr>
            <p:cNvPr id="51" name="直接箭头连接符 50"/>
            <p:cNvCxnSpPr/>
            <p:nvPr/>
          </p:nvCxnSpPr>
          <p:spPr>
            <a:xfrm>
              <a:off x="11394" y="2281"/>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6851" y="2281"/>
              <a:ext cx="145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pic>
        <p:nvPicPr>
          <p:cNvPr id="53" name="图片 52"/>
          <p:cNvPicPr>
            <a:picLocks noChangeAspect="1"/>
          </p:cNvPicPr>
          <p:nvPr/>
        </p:nvPicPr>
        <p:blipFill>
          <a:blip r:embed="rId16"/>
          <a:stretch>
            <a:fillRect/>
          </a:stretch>
        </p:blipFill>
        <p:spPr>
          <a:xfrm>
            <a:off x="6908165" y="4852035"/>
            <a:ext cx="4267200" cy="1866900"/>
          </a:xfrm>
          <a:prstGeom prst="rect">
            <a:avLst/>
          </a:prstGeom>
        </p:spPr>
      </p:pic>
    </p:spTree>
    <p:custDataLst>
      <p:tags r:id="rId1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635"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0" name="组合 249"/>
          <p:cNvGrpSpPr/>
          <p:nvPr/>
        </p:nvGrpSpPr>
        <p:grpSpPr>
          <a:xfrm>
            <a:off x="1224915" y="511176"/>
            <a:ext cx="3072130" cy="830580"/>
            <a:chOff x="2694" y="3850"/>
            <a:chExt cx="4838" cy="1308"/>
          </a:xfrm>
        </p:grpSpPr>
        <p:sp>
          <p:nvSpPr>
            <p:cNvPr id="251" name="矩形 250"/>
            <p:cNvSpPr/>
            <p:nvPr/>
          </p:nvSpPr>
          <p:spPr>
            <a:xfrm>
              <a:off x="2694" y="3850"/>
              <a:ext cx="4162" cy="1308"/>
            </a:xfrm>
            <a:prstGeom prst="rect">
              <a:avLst/>
            </a:prstGeom>
            <a:noFill/>
          </p:spPr>
          <p:txBody>
            <a:bodyPr wrap="square" rtlCol="0" anchor="ctr" anchorCtr="0"/>
            <a:p>
              <a:pPr algn="l"/>
              <a:r>
                <a:rPr lang="zh-CN" altLang="en-US" sz="3200" dirty="0">
                  <a:solidFill>
                    <a:schemeClr val="bg1"/>
                  </a:solidFill>
                  <a:effectLst/>
                  <a:latin typeface="MiSans Bold" panose="00000800000000000000" charset="-122"/>
                  <a:ea typeface="MiSans Bold" panose="00000800000000000000" charset="-122"/>
                  <a:cs typeface="MiSans" panose="00000500000000000000" charset="-122"/>
                </a:rPr>
                <a:t>最终架构</a:t>
              </a:r>
              <a:endParaRPr lang="zh-CN" altLang="en-US" sz="3200" dirty="0">
                <a:solidFill>
                  <a:schemeClr val="bg1"/>
                </a:solidFill>
                <a:effectLst/>
                <a:latin typeface="MiSans Bold" panose="00000800000000000000" charset="-122"/>
                <a:ea typeface="MiSans Bold" panose="00000800000000000000" charset="-122"/>
                <a:cs typeface="MiSans" panose="00000500000000000000" charset="-122"/>
              </a:endParaRPr>
            </a:p>
          </p:txBody>
        </p:sp>
        <p:cxnSp>
          <p:nvCxnSpPr>
            <p:cNvPr id="252" name="直接箭头连接符 251"/>
            <p:cNvCxnSpPr/>
            <p:nvPr/>
          </p:nvCxnSpPr>
          <p:spPr>
            <a:xfrm>
              <a:off x="5802"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pic>
        <p:nvPicPr>
          <p:cNvPr id="5" name="图片 4"/>
          <p:cNvPicPr>
            <a:picLocks noChangeAspect="1"/>
          </p:cNvPicPr>
          <p:nvPr>
            <p:custDataLst>
              <p:tags r:id="rId5"/>
            </p:custDataLst>
          </p:nvPr>
        </p:nvPicPr>
        <p:blipFill>
          <a:blip r:embed="rId6"/>
          <a:stretch>
            <a:fillRect/>
          </a:stretch>
        </p:blipFill>
        <p:spPr>
          <a:xfrm>
            <a:off x="2915285" y="1199515"/>
            <a:ext cx="7186295" cy="5491480"/>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25780" y="511176"/>
            <a:ext cx="5685790" cy="830580"/>
            <a:chOff x="1593" y="3850"/>
            <a:chExt cx="8954" cy="1308"/>
          </a:xfrm>
        </p:grpSpPr>
        <p:sp>
          <p:nvSpPr>
            <p:cNvPr id="293" name="矩形 292"/>
            <p:cNvSpPr/>
            <p:nvPr/>
          </p:nvSpPr>
          <p:spPr>
            <a:xfrm>
              <a:off x="2694" y="3850"/>
              <a:ext cx="5658" cy="1308"/>
            </a:xfrm>
            <a:prstGeom prst="rect">
              <a:avLst/>
            </a:prstGeom>
            <a:noFill/>
          </p:spPr>
          <p:txBody>
            <a:bodyPr wrap="square" rtlCol="0" anchor="ctr" anchorCtr="0"/>
            <a:p>
              <a:pPr algn="l"/>
              <a:r>
                <a:rPr lang="zh-CN" altLang="en-US" sz="3200" dirty="0">
                  <a:solidFill>
                    <a:schemeClr val="bg1"/>
                  </a:solidFill>
                  <a:effectLst/>
                  <a:latin typeface="黑体" charset="-122"/>
                  <a:ea typeface="黑体" charset="-122"/>
                  <a:cs typeface="MiSans" panose="00000500000000000000" charset="-122"/>
                </a:rPr>
                <a:t>用户信息</a:t>
              </a:r>
              <a:endParaRPr lang="zh-CN" altLang="en-US" sz="3200" dirty="0">
                <a:solidFill>
                  <a:schemeClr val="bg1"/>
                </a:solidFill>
                <a:effectLst/>
                <a:latin typeface="黑体" charset="-122"/>
                <a:ea typeface="黑体" charset="-122"/>
                <a:cs typeface="MiSans" panose="00000500000000000000" charset="-122"/>
              </a:endParaRPr>
            </a:p>
          </p:txBody>
        </p:sp>
        <p:cxnSp>
          <p:nvCxnSpPr>
            <p:cNvPr id="294" name="直接箭头连接符 293"/>
            <p:cNvCxnSpPr/>
            <p:nvPr/>
          </p:nvCxnSpPr>
          <p:spPr>
            <a:xfrm>
              <a:off x="881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1593" y="3996"/>
              <a:ext cx="1775" cy="1016"/>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01</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pic>
        <p:nvPicPr>
          <p:cNvPr id="7" name="图片 6"/>
          <p:cNvPicPr>
            <a:picLocks noChangeAspect="1"/>
          </p:cNvPicPr>
          <p:nvPr>
            <p:custDataLst>
              <p:tags r:id="rId5"/>
            </p:custDataLst>
          </p:nvPr>
        </p:nvPicPr>
        <p:blipFill>
          <a:blip r:embed="rId6"/>
          <a:stretch>
            <a:fillRect/>
          </a:stretch>
        </p:blipFill>
        <p:spPr>
          <a:xfrm>
            <a:off x="2880360" y="1718945"/>
            <a:ext cx="3473450" cy="4254500"/>
          </a:xfrm>
          <a:prstGeom prst="rect">
            <a:avLst/>
          </a:prstGeom>
        </p:spPr>
      </p:pic>
      <p:pic>
        <p:nvPicPr>
          <p:cNvPr id="8" name="图片 7" descr="v2-9fefab0bb945e6cbc52abfd575b5e8da_720w"/>
          <p:cNvPicPr>
            <a:picLocks noChangeAspect="1"/>
          </p:cNvPicPr>
          <p:nvPr/>
        </p:nvPicPr>
        <p:blipFill>
          <a:blip r:embed="rId7"/>
          <a:stretch>
            <a:fillRect/>
          </a:stretch>
        </p:blipFill>
        <p:spPr>
          <a:xfrm>
            <a:off x="7161530" y="1718945"/>
            <a:ext cx="4225290" cy="1795145"/>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7161530" y="4033520"/>
            <a:ext cx="4218940" cy="1458595"/>
          </a:xfrm>
          <a:prstGeom prst="rect">
            <a:avLst/>
          </a:prstGeom>
        </p:spPr>
      </p:pic>
      <p:sp>
        <p:nvSpPr>
          <p:cNvPr id="11" name="文本框 10"/>
          <p:cNvSpPr txBox="1"/>
          <p:nvPr>
            <p:custDataLst>
              <p:tags r:id="rId10"/>
            </p:custDataLst>
          </p:nvPr>
        </p:nvSpPr>
        <p:spPr>
          <a:xfrm>
            <a:off x="525780" y="1718945"/>
            <a:ext cx="3387090" cy="1337945"/>
          </a:xfrm>
          <a:prstGeom prst="rect">
            <a:avLst/>
          </a:prstGeom>
          <a:noFill/>
        </p:spPr>
        <p:txBody>
          <a:bodyPr wrap="square" rtlCol="0">
            <a:spAutoFit/>
          </a:bodyPr>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注册</a:t>
            </a:r>
            <a:r>
              <a:rPr lang="zh-CN" altLang="en-US">
                <a:solidFill>
                  <a:schemeClr val="bg1"/>
                </a:solidFill>
                <a:latin typeface="微软雅黑" charset="-122"/>
                <a:ea typeface="微软雅黑" charset="-122"/>
                <a:cs typeface="微软雅黑" charset="-122"/>
              </a:rPr>
              <a:t>登录</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sym typeface="+mn-ea"/>
              </a:rPr>
              <a:t>获取用户信息</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endParaRPr lang="en-US" altLang="zh-CN">
              <a:solidFill>
                <a:schemeClr val="bg1"/>
              </a:solidFill>
              <a:latin typeface="微软雅黑" charset="-122"/>
              <a:ea typeface="微软雅黑" charset="-122"/>
              <a:cs typeface="微软雅黑" charset="-122"/>
            </a:endParaRPr>
          </a:p>
        </p:txBody>
      </p:sp>
    </p:spTree>
    <p:custDataLst>
      <p:tags r:id="rId1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25780" y="511176"/>
            <a:ext cx="5685790" cy="830580"/>
            <a:chOff x="1593" y="3850"/>
            <a:chExt cx="8954" cy="1308"/>
          </a:xfrm>
        </p:grpSpPr>
        <p:sp>
          <p:nvSpPr>
            <p:cNvPr id="293" name="矩形 292"/>
            <p:cNvSpPr/>
            <p:nvPr/>
          </p:nvSpPr>
          <p:spPr>
            <a:xfrm>
              <a:off x="2694" y="3850"/>
              <a:ext cx="5658" cy="1308"/>
            </a:xfrm>
            <a:prstGeom prst="rect">
              <a:avLst/>
            </a:prstGeom>
            <a:noFill/>
          </p:spPr>
          <p:txBody>
            <a:bodyPr wrap="square" rtlCol="0" anchor="ctr" anchorCtr="0"/>
            <a:p>
              <a:pPr algn="l"/>
              <a:r>
                <a:rPr lang="zh-CN" altLang="en-US" sz="3200" dirty="0">
                  <a:solidFill>
                    <a:schemeClr val="bg1"/>
                  </a:solidFill>
                  <a:effectLst/>
                  <a:latin typeface="黑体" charset="-122"/>
                  <a:ea typeface="黑体" charset="-122"/>
                  <a:cs typeface="MiSans" panose="00000500000000000000" charset="-122"/>
                </a:rPr>
                <a:t>好友</a:t>
              </a:r>
              <a:r>
                <a:rPr lang="zh-CN" altLang="en-US" sz="3200" dirty="0">
                  <a:solidFill>
                    <a:schemeClr val="bg1"/>
                  </a:solidFill>
                  <a:effectLst/>
                  <a:latin typeface="黑体" charset="-122"/>
                  <a:ea typeface="黑体" charset="-122"/>
                  <a:cs typeface="MiSans" panose="00000500000000000000" charset="-122"/>
                </a:rPr>
                <a:t>管理</a:t>
              </a:r>
              <a:endParaRPr lang="zh-CN" altLang="en-US" sz="3200" dirty="0">
                <a:solidFill>
                  <a:schemeClr val="bg1"/>
                </a:solidFill>
                <a:effectLst/>
                <a:latin typeface="黑体" charset="-122"/>
                <a:ea typeface="黑体" charset="-122"/>
                <a:cs typeface="MiSans" panose="00000500000000000000" charset="-122"/>
              </a:endParaRPr>
            </a:p>
          </p:txBody>
        </p:sp>
        <p:cxnSp>
          <p:nvCxnSpPr>
            <p:cNvPr id="294" name="直接箭头连接符 293"/>
            <p:cNvCxnSpPr/>
            <p:nvPr/>
          </p:nvCxnSpPr>
          <p:spPr>
            <a:xfrm>
              <a:off x="881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1593" y="3996"/>
              <a:ext cx="1775" cy="1016"/>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02</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pic>
        <p:nvPicPr>
          <p:cNvPr id="10" name="图片 9"/>
          <p:cNvPicPr>
            <a:picLocks noChangeAspect="1"/>
          </p:cNvPicPr>
          <p:nvPr>
            <p:custDataLst>
              <p:tags r:id="rId5"/>
            </p:custDataLst>
          </p:nvPr>
        </p:nvPicPr>
        <p:blipFill>
          <a:blip r:embed="rId6"/>
          <a:stretch>
            <a:fillRect/>
          </a:stretch>
        </p:blipFill>
        <p:spPr>
          <a:xfrm>
            <a:off x="3209925" y="1718945"/>
            <a:ext cx="3587750" cy="4273550"/>
          </a:xfrm>
          <a:prstGeom prst="rect">
            <a:avLst/>
          </a:prstGeom>
        </p:spPr>
      </p:pic>
      <p:sp>
        <p:nvSpPr>
          <p:cNvPr id="11" name="文本框 10"/>
          <p:cNvSpPr txBox="1"/>
          <p:nvPr>
            <p:custDataLst>
              <p:tags r:id="rId7"/>
            </p:custDataLst>
          </p:nvPr>
        </p:nvSpPr>
        <p:spPr>
          <a:xfrm>
            <a:off x="525780" y="1718945"/>
            <a:ext cx="3387090" cy="1337945"/>
          </a:xfrm>
          <a:prstGeom prst="rect">
            <a:avLst/>
          </a:prstGeom>
          <a:noFill/>
        </p:spPr>
        <p:txBody>
          <a:bodyPr wrap="square" rtlCol="0">
            <a:spAutoFit/>
          </a:bodyPr>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新增</a:t>
            </a:r>
            <a:r>
              <a:rPr lang="en-US" altLang="zh-CN">
                <a:solidFill>
                  <a:schemeClr val="bg1"/>
                </a:solidFill>
                <a:latin typeface="微软雅黑" charset="-122"/>
                <a:ea typeface="微软雅黑" charset="-122"/>
                <a:cs typeface="微软雅黑" charset="-122"/>
              </a:rPr>
              <a:t>/</a:t>
            </a:r>
            <a:r>
              <a:rPr lang="zh-CN" altLang="en-US">
                <a:solidFill>
                  <a:schemeClr val="bg1"/>
                </a:solidFill>
                <a:latin typeface="微软雅黑" charset="-122"/>
                <a:ea typeface="微软雅黑" charset="-122"/>
                <a:cs typeface="微软雅黑" charset="-122"/>
              </a:rPr>
              <a:t>删除好友</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好友聊天</a:t>
            </a:r>
            <a:r>
              <a:rPr lang="zh-CN" altLang="en-US">
                <a:solidFill>
                  <a:schemeClr val="bg1"/>
                </a:solidFill>
                <a:latin typeface="微软雅黑" charset="-122"/>
                <a:ea typeface="微软雅黑" charset="-122"/>
                <a:cs typeface="微软雅黑" charset="-122"/>
              </a:rPr>
              <a:t>记录管理</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访问好友主页</a:t>
            </a:r>
            <a:endParaRPr lang="zh-CN" altLang="en-US">
              <a:solidFill>
                <a:schemeClr val="bg1"/>
              </a:solidFill>
              <a:latin typeface="微软雅黑" charset="-122"/>
              <a:ea typeface="微软雅黑" charset="-122"/>
              <a:cs typeface="微软雅黑" charset="-122"/>
            </a:endParaRPr>
          </a:p>
        </p:txBody>
      </p:sp>
    </p:spTree>
    <p:custDataLst>
      <p:tags r:id="rId8"/>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VCG211189372886"/>
          <p:cNvPicPr>
            <a:picLocks noChangeAspect="1"/>
          </p:cNvPicPr>
          <p:nvPr/>
        </p:nvPicPr>
        <p:blipFill>
          <a:blip r:embed="rId1">
            <a:alphaModFix amt="75000"/>
          </a:blip>
          <a:stretch>
            <a:fillRect/>
          </a:stretch>
        </p:blipFill>
        <p:spPr>
          <a:xfrm>
            <a:off x="0" y="0"/>
            <a:ext cx="12192000" cy="6856095"/>
          </a:xfrm>
          <a:prstGeom prst="rect">
            <a:avLst/>
          </a:prstGeom>
        </p:spPr>
      </p:pic>
      <p:sp>
        <p:nvSpPr>
          <p:cNvPr id="3" name="矩形 2"/>
          <p:cNvSpPr/>
          <p:nvPr/>
        </p:nvSpPr>
        <p:spPr>
          <a:xfrm>
            <a:off x="0" y="1905"/>
            <a:ext cx="12192635" cy="6856095"/>
          </a:xfrm>
          <a:prstGeom prst="rect">
            <a:avLst/>
          </a:prstGeom>
          <a:gradFill>
            <a:gsLst>
              <a:gs pos="0">
                <a:schemeClr val="tx2">
                  <a:alpha val="55000"/>
                  <a:lumMod val="95000"/>
                  <a:lumOff val="5000"/>
                </a:schemeClr>
              </a:gs>
              <a:gs pos="100000">
                <a:schemeClr val="bg2">
                  <a:alpha val="10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2" name="组合 291"/>
          <p:cNvGrpSpPr/>
          <p:nvPr/>
        </p:nvGrpSpPr>
        <p:grpSpPr>
          <a:xfrm>
            <a:off x="525780" y="511175"/>
            <a:ext cx="6667500" cy="830580"/>
            <a:chOff x="1593" y="3850"/>
            <a:chExt cx="8954" cy="1308"/>
          </a:xfrm>
        </p:grpSpPr>
        <p:sp>
          <p:nvSpPr>
            <p:cNvPr id="293" name="矩形 292"/>
            <p:cNvSpPr/>
            <p:nvPr/>
          </p:nvSpPr>
          <p:spPr>
            <a:xfrm>
              <a:off x="2694" y="3850"/>
              <a:ext cx="6572" cy="1308"/>
            </a:xfrm>
            <a:prstGeom prst="rect">
              <a:avLst/>
            </a:prstGeom>
            <a:noFill/>
          </p:spPr>
          <p:txBody>
            <a:bodyPr wrap="square" rtlCol="0" anchor="ctr" anchorCtr="0"/>
            <a:p>
              <a:pPr algn="l"/>
              <a:r>
                <a:rPr lang="zh-CN" altLang="en-US" sz="3200" dirty="0">
                  <a:solidFill>
                    <a:schemeClr val="bg1"/>
                  </a:solidFill>
                  <a:effectLst/>
                  <a:latin typeface="黑体" charset="-122"/>
                  <a:ea typeface="黑体" charset="-122"/>
                  <a:cs typeface="MiSans" panose="00000500000000000000" charset="-122"/>
                </a:rPr>
                <a:t>音乐室管理</a:t>
              </a:r>
              <a:r>
                <a:rPr lang="en-US" altLang="zh-CN" sz="3200" dirty="0">
                  <a:solidFill>
                    <a:schemeClr val="bg1"/>
                  </a:solidFill>
                  <a:effectLst/>
                  <a:latin typeface="黑体" charset="-122"/>
                  <a:ea typeface="黑体" charset="-122"/>
                  <a:cs typeface="MiSans" panose="00000500000000000000" charset="-122"/>
                </a:rPr>
                <a:t>&amp;</a:t>
              </a:r>
              <a:r>
                <a:rPr lang="zh-CN" altLang="en-US" sz="3200" dirty="0">
                  <a:solidFill>
                    <a:schemeClr val="bg1"/>
                  </a:solidFill>
                  <a:effectLst/>
                  <a:latin typeface="黑体" charset="-122"/>
                  <a:ea typeface="黑体" charset="-122"/>
                  <a:cs typeface="MiSans" panose="00000500000000000000" charset="-122"/>
                </a:rPr>
                <a:t>实时聊天</a:t>
              </a:r>
              <a:endParaRPr lang="zh-CN" altLang="en-US" sz="3200" dirty="0">
                <a:solidFill>
                  <a:schemeClr val="bg1"/>
                </a:solidFill>
                <a:effectLst/>
                <a:latin typeface="黑体" charset="-122"/>
                <a:ea typeface="黑体" charset="-122"/>
                <a:cs typeface="MiSans" panose="00000500000000000000" charset="-122"/>
              </a:endParaRPr>
            </a:p>
          </p:txBody>
        </p:sp>
        <p:cxnSp>
          <p:nvCxnSpPr>
            <p:cNvPr id="294" name="直接箭头连接符 293"/>
            <p:cNvCxnSpPr/>
            <p:nvPr/>
          </p:nvCxnSpPr>
          <p:spPr>
            <a:xfrm>
              <a:off x="8817" y="4489"/>
              <a:ext cx="1730" cy="0"/>
            </a:xfrm>
            <a:prstGeom prst="straightConnector1">
              <a:avLst/>
            </a:prstGeom>
            <a:ln w="12700">
              <a:gradFill>
                <a:gsLst>
                  <a:gs pos="0">
                    <a:schemeClr val="accent6">
                      <a:alpha val="0"/>
                    </a:schemeClr>
                  </a:gs>
                  <a:gs pos="61000">
                    <a:schemeClr val="accent6"/>
                  </a:gs>
                </a:gsLst>
                <a:lin ang="10800000" scaled="1"/>
              </a:gra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1593" y="3996"/>
              <a:ext cx="1775" cy="1016"/>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rPr>
                <a:t>03</a:t>
              </a:r>
              <a:endParaRPr kumimoji="0" lang="en-US" altLang="zh-CN" sz="3600" i="0" u="none" strike="noStrike" kern="1200" cap="none" spc="0" normalizeH="0" baseline="0" noProof="0" dirty="0">
                <a:ln>
                  <a:noFill/>
                </a:ln>
                <a:solidFill>
                  <a:schemeClr val="accent6"/>
                </a:solidFill>
                <a:effectLst/>
                <a:uLnTx/>
                <a:uFillTx/>
                <a:latin typeface="MiSans Bold" panose="00000800000000000000" charset="-122"/>
                <a:ea typeface="MiSans Bold" panose="00000800000000000000" charset="-122"/>
                <a:cs typeface="MiSans Bold" panose="00000800000000000000" charset="-122"/>
              </a:endParaRPr>
            </a:p>
          </p:txBody>
        </p:sp>
      </p:grpSp>
      <p:grpSp>
        <p:nvGrpSpPr>
          <p:cNvPr id="33" name="组合 32"/>
          <p:cNvGrpSpPr/>
          <p:nvPr/>
        </p:nvGrpSpPr>
        <p:grpSpPr>
          <a:xfrm>
            <a:off x="10967694" y="132704"/>
            <a:ext cx="969222" cy="1066800"/>
            <a:chOff x="2158413" y="-53093"/>
            <a:chExt cx="873185" cy="960741"/>
          </a:xfrm>
        </p:grpSpPr>
        <p:sp>
          <p:nvSpPr>
            <p:cNvPr id="34" name="矩形 1023"/>
            <p:cNvSpPr/>
            <p:nvPr>
              <p:custDataLst>
                <p:tags r:id="rId2"/>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3"/>
              </p:custDataLst>
            </p:nvPr>
          </p:nvPicPr>
          <p:blipFill rotWithShape="1">
            <a:blip r:embed="rId4" cstate="screen"/>
            <a:srcRect r="76895"/>
            <a:stretch>
              <a:fillRect/>
            </a:stretch>
          </p:blipFill>
          <p:spPr>
            <a:xfrm>
              <a:off x="2211814" y="-53093"/>
              <a:ext cx="778994" cy="960741"/>
            </a:xfrm>
            <a:prstGeom prst="ellipse">
              <a:avLst/>
            </a:prstGeom>
          </p:spPr>
        </p:pic>
      </p:grpSp>
      <p:sp>
        <p:nvSpPr>
          <p:cNvPr id="11" name="文本框 10"/>
          <p:cNvSpPr txBox="1"/>
          <p:nvPr>
            <p:custDataLst>
              <p:tags r:id="rId5"/>
            </p:custDataLst>
          </p:nvPr>
        </p:nvSpPr>
        <p:spPr>
          <a:xfrm>
            <a:off x="525780" y="1675765"/>
            <a:ext cx="3387090" cy="1753235"/>
          </a:xfrm>
          <a:prstGeom prst="rect">
            <a:avLst/>
          </a:prstGeom>
          <a:noFill/>
        </p:spPr>
        <p:txBody>
          <a:bodyPr wrap="square" rtlCol="0">
            <a:spAutoFit/>
          </a:bodyPr>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创建音乐室</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管理</a:t>
            </a:r>
            <a:r>
              <a:rPr lang="zh-CN" altLang="en-US">
                <a:solidFill>
                  <a:schemeClr val="bg1"/>
                </a:solidFill>
                <a:latin typeface="微软雅黑" charset="-122"/>
                <a:ea typeface="微软雅黑" charset="-122"/>
                <a:cs typeface="微软雅黑" charset="-122"/>
              </a:rPr>
              <a:t>音乐室</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删除</a:t>
            </a:r>
            <a:r>
              <a:rPr lang="zh-CN" altLang="en-US">
                <a:solidFill>
                  <a:schemeClr val="bg1"/>
                </a:solidFill>
                <a:latin typeface="微软雅黑" charset="-122"/>
                <a:ea typeface="微软雅黑" charset="-122"/>
                <a:cs typeface="微软雅黑" charset="-122"/>
              </a:rPr>
              <a:t>音乐室</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音乐室</a:t>
            </a:r>
            <a:r>
              <a:rPr lang="zh-CN" altLang="en-US">
                <a:solidFill>
                  <a:schemeClr val="bg1"/>
                </a:solidFill>
                <a:latin typeface="微软雅黑" charset="-122"/>
                <a:ea typeface="微软雅黑" charset="-122"/>
                <a:cs typeface="微软雅黑" charset="-122"/>
              </a:rPr>
              <a:t>聊天记录管理</a:t>
            </a:r>
            <a:endParaRPr lang="zh-CN" altLang="en-US">
              <a:solidFill>
                <a:schemeClr val="bg1"/>
              </a:solidFill>
              <a:latin typeface="微软雅黑" charset="-122"/>
              <a:ea typeface="微软雅黑" charset="-122"/>
              <a:cs typeface="微软雅黑" charset="-122"/>
            </a:endParaRPr>
          </a:p>
        </p:txBody>
      </p:sp>
      <p:sp>
        <p:nvSpPr>
          <p:cNvPr id="4" name="文本框 3"/>
          <p:cNvSpPr txBox="1"/>
          <p:nvPr>
            <p:custDataLst>
              <p:tags r:id="rId6"/>
            </p:custDataLst>
          </p:nvPr>
        </p:nvSpPr>
        <p:spPr>
          <a:xfrm>
            <a:off x="525780" y="3763010"/>
            <a:ext cx="3387090" cy="922020"/>
          </a:xfrm>
          <a:prstGeom prst="rect">
            <a:avLst/>
          </a:prstGeom>
          <a:noFill/>
        </p:spPr>
        <p:txBody>
          <a:bodyPr wrap="square" rtlCol="0">
            <a:spAutoFit/>
          </a:bodyPr>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音乐室实时</a:t>
            </a:r>
            <a:r>
              <a:rPr lang="zh-CN" altLang="en-US">
                <a:solidFill>
                  <a:schemeClr val="bg1"/>
                </a:solidFill>
                <a:latin typeface="微软雅黑" charset="-122"/>
                <a:ea typeface="微软雅黑" charset="-122"/>
                <a:cs typeface="微软雅黑" charset="-122"/>
              </a:rPr>
              <a:t>群聊</a:t>
            </a:r>
            <a:endParaRPr lang="zh-CN" altLang="en-US">
              <a:solidFill>
                <a:schemeClr val="bg1"/>
              </a:solidFill>
              <a:latin typeface="微软雅黑" charset="-122"/>
              <a:ea typeface="微软雅黑" charset="-122"/>
              <a:cs typeface="微软雅黑" charset="-122"/>
            </a:endParaRPr>
          </a:p>
          <a:p>
            <a:pPr marL="285750" indent="-285750" fontAlgn="auto">
              <a:lnSpc>
                <a:spcPct val="150000"/>
              </a:lnSpc>
              <a:buFont typeface="Arial" panose="020B0604020202090204" pitchFamily="34" charset="0"/>
              <a:buChar char="•"/>
            </a:pPr>
            <a:r>
              <a:rPr lang="zh-CN" altLang="en-US">
                <a:solidFill>
                  <a:schemeClr val="bg1"/>
                </a:solidFill>
                <a:latin typeface="微软雅黑" charset="-122"/>
                <a:ea typeface="微软雅黑" charset="-122"/>
                <a:cs typeface="微软雅黑" charset="-122"/>
              </a:rPr>
              <a:t>好友实时聊天</a:t>
            </a:r>
            <a:endParaRPr lang="zh-CN" altLang="en-US">
              <a:solidFill>
                <a:schemeClr val="bg1"/>
              </a:solidFill>
              <a:latin typeface="微软雅黑" charset="-122"/>
              <a:ea typeface="微软雅黑" charset="-122"/>
              <a:cs typeface="微软雅黑" charset="-122"/>
            </a:endParaRPr>
          </a:p>
        </p:txBody>
      </p:sp>
      <p:pic>
        <p:nvPicPr>
          <p:cNvPr id="106" name="图片 105"/>
          <p:cNvPicPr/>
          <p:nvPr>
            <p:custDataLst>
              <p:tags r:id="rId7"/>
            </p:custDataLst>
          </p:nvPr>
        </p:nvPicPr>
        <p:blipFill>
          <a:blip r:embed="rId8"/>
          <a:stretch>
            <a:fillRect/>
          </a:stretch>
        </p:blipFill>
        <p:spPr>
          <a:xfrm>
            <a:off x="4201160" y="1459230"/>
            <a:ext cx="2992120" cy="4645025"/>
          </a:xfrm>
          <a:prstGeom prst="rect">
            <a:avLst/>
          </a:prstGeom>
          <a:noFill/>
          <a:ln w="9525">
            <a:noFill/>
          </a:ln>
        </p:spPr>
      </p:pic>
      <p:pic>
        <p:nvPicPr>
          <p:cNvPr id="6" name="图片 5" descr="Redis_Logo"/>
          <p:cNvPicPr>
            <a:picLocks noChangeAspect="1"/>
          </p:cNvPicPr>
          <p:nvPr/>
        </p:nvPicPr>
        <p:blipFill>
          <a:blip r:embed="rId9"/>
          <a:stretch>
            <a:fillRect/>
          </a:stretch>
        </p:blipFill>
        <p:spPr>
          <a:xfrm>
            <a:off x="8028940" y="3006725"/>
            <a:ext cx="3268345" cy="1042035"/>
          </a:xfrm>
          <a:prstGeom prst="rect">
            <a:avLst/>
          </a:prstGeom>
        </p:spPr>
      </p:pic>
    </p:spTree>
    <p:custDataLst>
      <p:tags r:id="rId10"/>
    </p:custDataLst>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UNIT_TEXT_FILL_FORE_SCHEMECOLOR_INDEX_BRIGHTNESS" val="-0.35"/>
  <p:tag name="KSO_WM_UNIT_TEXT_FILL_FORE_SCHEMECOLOR_INDEX" val="14"/>
  <p:tag name="KSO_WM_UNIT_TEXT_FILL_TYPE" val="1"/>
</p:tagLst>
</file>

<file path=ppt/tags/tag12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8.xml><?xml version="1.0" encoding="utf-8"?>
<p:tagLst xmlns:p="http://schemas.openxmlformats.org/presentationml/2006/main">
  <p:tag name="COMMONDATA" val="eyJoZGlkIjoiOTNiMTM5OTc3NzUzMTI2Y2FkOTEyYTliMzdmYmIxMjUifQ=="/>
  <p:tag name="commondata" val="eyJoZGlkIjoiNGU1NDE0OTEzMGZlNGI2OTgwYTZjMTc0ODUxODcxYmIifQ=="/>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
      <a:dk1>
        <a:srgbClr val="000000"/>
      </a:dk1>
      <a:lt1>
        <a:srgbClr val="FFFFFF"/>
      </a:lt1>
      <a:dk2>
        <a:srgbClr val="00364A"/>
      </a:dk2>
      <a:lt2>
        <a:srgbClr val="000000"/>
      </a:lt2>
      <a:accent1>
        <a:srgbClr val="1E636D"/>
      </a:accent1>
      <a:accent2>
        <a:srgbClr val="25797B"/>
      </a:accent2>
      <a:accent3>
        <a:srgbClr val="2C8E88"/>
      </a:accent3>
      <a:accent4>
        <a:srgbClr val="33A496"/>
      </a:accent4>
      <a:accent5>
        <a:srgbClr val="3AB8A4"/>
      </a:accent5>
      <a:accent6>
        <a:srgbClr val="41CEB2"/>
      </a:accent6>
      <a:hlink>
        <a:srgbClr val="0563C1"/>
      </a:hlink>
      <a:folHlink>
        <a:srgbClr val="954D72"/>
      </a:folHlink>
    </a:clrScheme>
    <a:fontScheme name="自定义 9">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2346</Words>
  <Application>WPS 表格</Application>
  <PresentationFormat>宽屏</PresentationFormat>
  <Paragraphs>259</Paragraphs>
  <Slides>22</Slides>
  <Notes>4</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22</vt:i4>
      </vt:variant>
    </vt:vector>
  </HeadingPairs>
  <TitlesOfParts>
    <vt:vector size="43" baseType="lpstr">
      <vt:lpstr>Arial</vt:lpstr>
      <vt:lpstr>宋体</vt:lpstr>
      <vt:lpstr>Wingdings</vt:lpstr>
      <vt:lpstr>MiSans</vt:lpstr>
      <vt:lpstr>苹方-简</vt:lpstr>
      <vt:lpstr>Wingdings</vt:lpstr>
      <vt:lpstr>黑体</vt:lpstr>
      <vt:lpstr>MiSans Bold</vt:lpstr>
      <vt:lpstr>微软雅黑</vt:lpstr>
      <vt:lpstr>宋体</vt:lpstr>
      <vt:lpstr>汉仪书宋二KW</vt:lpstr>
      <vt:lpstr>Arial Unicode MS</vt:lpstr>
      <vt:lpstr>黑体</vt:lpstr>
      <vt:lpstr>MiSans</vt:lpstr>
      <vt:lpstr>微软雅黑</vt:lpstr>
      <vt:lpstr>MiSans Bold</vt:lpstr>
      <vt:lpstr>微软雅黑</vt:lpstr>
      <vt:lpstr>PingFang HK Regular</vt:lpstr>
      <vt:lpstr>儷黑 Pro</vt:lpstr>
      <vt:lpstr>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DAISY CHU</cp:lastModifiedBy>
  <cp:revision>186</cp:revision>
  <dcterms:created xsi:type="dcterms:W3CDTF">2024-01-04T07:19:36Z</dcterms:created>
  <dcterms:modified xsi:type="dcterms:W3CDTF">2024-01-04T07:19:36Z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34A42F80A49F7734912F4A65B6EACD0C_41</vt:lpwstr>
  </property>
</Properties>
</file>